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42"/>
  </p:notesMasterIdLst>
  <p:handoutMasterIdLst>
    <p:handoutMasterId r:id="rId43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61" r:id="rId19"/>
    <p:sldId id="535" r:id="rId20"/>
    <p:sldId id="562" r:id="rId21"/>
    <p:sldId id="500" r:id="rId22"/>
    <p:sldId id="537" r:id="rId23"/>
    <p:sldId id="563" r:id="rId24"/>
    <p:sldId id="501" r:id="rId25"/>
    <p:sldId id="483" r:id="rId26"/>
    <p:sldId id="556" r:id="rId27"/>
    <p:sldId id="557" r:id="rId28"/>
    <p:sldId id="558" r:id="rId29"/>
    <p:sldId id="555" r:id="rId30"/>
    <p:sldId id="538" r:id="rId31"/>
    <p:sldId id="550" r:id="rId32"/>
    <p:sldId id="362" r:id="rId33"/>
    <p:sldId id="543" r:id="rId34"/>
    <p:sldId id="541" r:id="rId35"/>
    <p:sldId id="544" r:id="rId36"/>
    <p:sldId id="548" r:id="rId37"/>
    <p:sldId id="545" r:id="rId38"/>
    <p:sldId id="546" r:id="rId39"/>
    <p:sldId id="549" r:id="rId40"/>
    <p:sldId id="379" r:id="rId4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94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47E-2"/>
                  <c:y val="0.33483166348392596"/>
                </c:manualLayout>
              </c:layout>
              <c:showVal val="1"/>
            </c:dLbl>
            <c:dLbl>
              <c:idx val="1"/>
              <c:layout>
                <c:manualLayout>
                  <c:x val="5.9830957253692099E-3"/>
                  <c:y val="0.35481465979543514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234738.5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837"/>
                </c:manualLayout>
              </c:layout>
              <c:showVal val="1"/>
            </c:dLbl>
            <c:dLbl>
              <c:idx val="1"/>
              <c:layout>
                <c:manualLayout>
                  <c:x val="8.8925503254825566E-3"/>
                  <c:y val="0.35480628874879183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236791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18365811373E-2"/>
                  <c:y val="-6.9414244727103558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2052.5</c:v>
                </c:pt>
              </c:numCache>
            </c:numRef>
          </c:val>
        </c:ser>
        <c:shape val="cylinder"/>
        <c:axId val="88667648"/>
        <c:axId val="88669184"/>
        <c:axId val="0"/>
      </c:bar3DChart>
      <c:catAx>
        <c:axId val="8866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669184"/>
        <c:crosses val="autoZero"/>
        <c:auto val="1"/>
        <c:lblAlgn val="ctr"/>
        <c:lblOffset val="100"/>
      </c:catAx>
      <c:valAx>
        <c:axId val="88669184"/>
        <c:scaling>
          <c:orientation val="minMax"/>
        </c:scaling>
        <c:delete val="1"/>
        <c:axPos val="l"/>
        <c:numFmt formatCode="#,##0.0" sourceLinked="1"/>
        <c:tickLblPos val="nextTo"/>
        <c:crossAx val="88667648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50112"/>
          <c:y val="0.18799461113872554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615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33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4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70C0"/>
                        </a:solidFill>
                      </a:rPr>
                      <a:t>5,0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728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166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99E-2"/>
          <c:w val="0.29487179487179488"/>
          <c:h val="0.60613810741688512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61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4958.4000000000005</c:v>
                </c:pt>
                <c:pt idx="2">
                  <c:v>204461.5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183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73E-2"/>
                  <c:y val="-3.4181974046055426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84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925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991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29.2</c:v>
                </c:pt>
                <c:pt idx="1">
                  <c:v>3</c:v>
                </c:pt>
                <c:pt idx="2">
                  <c:v>138.19999999999999</c:v>
                </c:pt>
                <c:pt idx="3">
                  <c:v>21.3</c:v>
                </c:pt>
                <c:pt idx="4">
                  <c:v>24.2</c:v>
                </c:pt>
                <c:pt idx="5">
                  <c:v>6.0000000000000019E-2</c:v>
                </c:pt>
                <c:pt idx="6">
                  <c:v>2.0000000000000009E-3</c:v>
                </c:pt>
                <c:pt idx="7">
                  <c:v>20.9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343"/>
          <c:h val="0.95987463192084055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55E-2"/>
          <c:y val="2.8496238496518764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43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98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98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219354.5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87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17436.5</c:v>
                </c:pt>
              </c:numCache>
            </c:numRef>
          </c:val>
        </c:ser>
        <c:shape val="cylinder"/>
        <c:axId val="92747648"/>
        <c:axId val="92749184"/>
        <c:axId val="0"/>
      </c:bar3DChart>
      <c:catAx>
        <c:axId val="9274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749184"/>
        <c:crosses val="autoZero"/>
        <c:auto val="1"/>
        <c:lblAlgn val="ctr"/>
        <c:lblOffset val="100"/>
      </c:catAx>
      <c:valAx>
        <c:axId val="92749184"/>
        <c:scaling>
          <c:orientation val="minMax"/>
        </c:scaling>
        <c:delete val="1"/>
        <c:axPos val="l"/>
        <c:numFmt formatCode="#,##0.0" sourceLinked="1"/>
        <c:tickLblPos val="nextTo"/>
        <c:crossAx val="92747648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85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236 791,0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183 680,7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4 004,0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5 655,4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проекту решения о внесении изменений в решение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000" i="1" dirty="0" err="1" smtClean="0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714348" y="1071546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786050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финансирования дефицита бюджета: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кредитов от кредитных организаций в валюте Российской Федерации – 695,6 тыс. рублей;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изменение остатков средств на счетах по учету средств бюджетов 1 356,9 тыс. рублей.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4 968,4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204 461,5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234 738,5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85720" y="21429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04813"/>
            <a:ext cx="8429684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Налоговые и неналоговые доходы бюджета муниципального образования в 2016 году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1714488"/>
          <a:ext cx="7000924" cy="41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/>
                <a:gridCol w="171451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План на 2016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148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 неналоговые доходы бюджета муниципального образования, всего: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30 377,0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003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доходы, из них: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25 308,6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290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 на доходы физических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лиц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22 151,6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721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2 160,0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835,0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17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неналоговые доходы, из них: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4 968,4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 	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2 882,1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доходы от продажи материальных и нематериальных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активов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1 503,2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штрафы, санкции, возмещение ущерба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451,1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643050"/>
          <a:ext cx="678661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785950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План на 2016 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Дотации бюджетам субъектов Российской Федерации и муниципальных образований 	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71 795,0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957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Субсидии 	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28 493,6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15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Субвенции 	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103 548,1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Иные межбюджетные трансферты </a:t>
                      </a:r>
                    </a:p>
                    <a:p>
                      <a:pPr algn="just"/>
                      <a:endParaRPr lang="ru-RU" sz="18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747,5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43702" y="1071546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тыс. рублей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Межбюджетные трансферты из областного бюджета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20" y="274638"/>
            <a:ext cx="8401080" cy="868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Структура расходов бюджета муниципального образования на 2016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1071546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тыс. рублей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785926"/>
          <a:ext cx="7715304" cy="360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643602"/>
                <a:gridCol w="157163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Раздел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29 220,0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95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2 998,9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2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138 171,4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4.</a:t>
                      </a:r>
                      <a:endParaRPr lang="ru-RU" sz="1400" u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Культура,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кинематография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21 253,6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88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24 199,6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56,0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2,2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субъектов Российской Федерации и муниципальных образований 	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20 889,2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92,6%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234 738,5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236 791,0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19,0 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221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19,12тыс.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58,4%       (138 036,7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70,5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138 171 4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образование21  755,4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109 645,5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375,9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6 328,6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9,0% (21 253,6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1 959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ль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10,2% (24 199,6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составляет 20 889,2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103 548,1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11135</TotalTime>
  <Words>2539</Words>
  <Application>Microsoft Office PowerPoint</Application>
  <PresentationFormat>Экран (4:3)</PresentationFormat>
  <Paragraphs>377</Paragraphs>
  <Slides>39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Налоговые и неналоговые доходы бюджета муниципального образования в 2016 году</vt:lpstr>
      <vt:lpstr>Безвозмездные поступления</vt:lpstr>
      <vt:lpstr>Межбюджетные трансферты из областного бюджета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Слайд 22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25</vt:lpstr>
      <vt:lpstr>Слайд 26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39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User</cp:lastModifiedBy>
  <cp:revision>1162</cp:revision>
  <dcterms:created xsi:type="dcterms:W3CDTF">2011-07-14T05:28:34Z</dcterms:created>
  <dcterms:modified xsi:type="dcterms:W3CDTF">2016-12-14T13:30:38Z</dcterms:modified>
</cp:coreProperties>
</file>