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32E-2"/>
                  <c:y val="0.33483166348392562"/>
                </c:manualLayout>
              </c:layout>
              <c:showVal val="1"/>
            </c:dLbl>
            <c:dLbl>
              <c:idx val="1"/>
              <c:layout>
                <c:manualLayout>
                  <c:x val="5.9830957253692004E-3"/>
                  <c:y val="0.35481465979543475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234086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201E-2"/>
                  <c:y val="0.33488110497815787"/>
                </c:manualLayout>
              </c:layout>
              <c:showVal val="1"/>
            </c:dLbl>
            <c:dLbl>
              <c:idx val="1"/>
              <c:layout>
                <c:manualLayout>
                  <c:x val="8.8925503254825376E-3"/>
                  <c:y val="0.35480628874879155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236269.5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18365811303E-2"/>
                  <c:y val="-6.9414244727103475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2183.5</c:v>
                </c:pt>
              </c:numCache>
            </c:numRef>
          </c:val>
        </c:ser>
        <c:shape val="cylinder"/>
        <c:axId val="84884864"/>
        <c:axId val="84898944"/>
        <c:axId val="0"/>
      </c:bar3DChart>
      <c:catAx>
        <c:axId val="848848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4898944"/>
        <c:crosses val="autoZero"/>
        <c:auto val="1"/>
        <c:lblAlgn val="ctr"/>
        <c:lblOffset val="100"/>
      </c:catAx>
      <c:valAx>
        <c:axId val="84898944"/>
        <c:scaling>
          <c:orientation val="minMax"/>
        </c:scaling>
        <c:delete val="1"/>
        <c:axPos val="l"/>
        <c:numFmt formatCode="#,##0.0" sourceLinked="1"/>
        <c:tickLblPos val="nextTo"/>
        <c:crossAx val="84884864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99"/>
          <c:y val="0.18799461113872537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548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23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101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2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70C0"/>
                        </a:solidFill>
                      </a:rPr>
                      <a:t>5,0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95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114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929E-2"/>
          <c:w val="0.29487179487179488"/>
          <c:h val="0.60613810741688445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33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4958.3999999999996</c:v>
                </c:pt>
                <c:pt idx="2">
                  <c:v>203809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261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2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78E-2"/>
                  <c:y val="-3.4181974046055405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46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828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839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29.3</c:v>
                </c:pt>
                <c:pt idx="1">
                  <c:v>3.1</c:v>
                </c:pt>
                <c:pt idx="2">
                  <c:v>138</c:v>
                </c:pt>
                <c:pt idx="3">
                  <c:v>21.4</c:v>
                </c:pt>
                <c:pt idx="4">
                  <c:v>23.5</c:v>
                </c:pt>
                <c:pt idx="5">
                  <c:v>0.05</c:v>
                </c:pt>
                <c:pt idx="6">
                  <c:v>0.05</c:v>
                </c:pt>
                <c:pt idx="7">
                  <c:v>20.9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93"/>
          <c:h val="0.95987463192083999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37E-2"/>
          <c:y val="2.8496238496518717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35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54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54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218895.1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66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17374.400000000001</c:v>
                </c:pt>
              </c:numCache>
            </c:numRef>
          </c:val>
        </c:ser>
        <c:shape val="cylinder"/>
        <c:axId val="95302784"/>
        <c:axId val="95304320"/>
        <c:axId val="0"/>
      </c:bar3DChart>
      <c:catAx>
        <c:axId val="9530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304320"/>
        <c:crosses val="autoZero"/>
        <c:auto val="1"/>
        <c:lblAlgn val="ctr"/>
        <c:lblOffset val="100"/>
      </c:catAx>
      <c:valAx>
        <c:axId val="95304320"/>
        <c:scaling>
          <c:orientation val="minMax"/>
        </c:scaling>
        <c:delete val="1"/>
        <c:axPos val="l"/>
        <c:numFmt formatCode="#,##0.0" sourceLinked="1"/>
        <c:tickLblPos val="nextTo"/>
        <c:crossAx val="95302784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51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236 269,5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182 953,5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4 004,0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655,4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решению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Кардымовского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районного Совета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депутатов «О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бюджете муниципального образования </a:t>
            </a:r>
            <a:r>
              <a:rPr lang="ru-RU" sz="2000" i="1" dirty="0" err="1">
                <a:solidFill>
                  <a:srgbClr val="0070C0"/>
                </a:solidFill>
                <a:latin typeface="+mn-lt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 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714348" y="1071546"/>
          <a:ext cx="764386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sp>
        <p:nvSpPr>
          <p:cNvPr id="38" name="Rectangle 40"/>
          <p:cNvSpPr>
            <a:spLocks noChangeArrowheads="1"/>
          </p:cNvSpPr>
          <p:nvPr/>
        </p:nvSpPr>
        <p:spPr bwMode="auto">
          <a:xfrm>
            <a:off x="2786050" y="5072074"/>
            <a:ext cx="60722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Источники финансирования дефицита бюджета: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получение кредитов от кредитных организаций в валюте Российской Федерации –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826,6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рублей;</a:t>
            </a:r>
          </a:p>
          <a:p>
            <a:pPr algn="just">
              <a:buFontTx/>
              <a:buChar char="-"/>
              <a:defRPr/>
            </a:pP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изменение остатков средств на счетах по учету средств бюджетов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1 356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,9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рублей. </a:t>
            </a:r>
            <a:endParaRPr lang="ru-RU" sz="1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4 968,4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203 809,0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234 086,0</a:t>
                      </a:r>
                      <a:endParaRPr kumimoji="0" lang="ru-RU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92,6%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234 086,0</a:t>
            </a:r>
            <a:endParaRPr lang="ru-RU" sz="1400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236 269,5</a:t>
            </a:r>
            <a:endParaRPr lang="ru-RU" sz="1400" i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18,6 </a:t>
            </a:r>
            <a:r>
              <a:rPr lang="ru-RU" sz="1600" i="1" dirty="0" smtClean="0">
                <a:solidFill>
                  <a:srgbClr val="0070C0"/>
                </a:solidFill>
              </a:rPr>
              <a:t>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22145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600" i="1" dirty="0" smtClean="0">
                <a:solidFill>
                  <a:srgbClr val="0070C0"/>
                </a:solidFill>
              </a:rPr>
              <a:t>19,1 </a:t>
            </a:r>
            <a:r>
              <a:rPr lang="ru-RU" sz="1600" i="1" dirty="0" smtClean="0">
                <a:solidFill>
                  <a:srgbClr val="0070C0"/>
                </a:solidFill>
              </a:rPr>
              <a:t>тыс. рублей</a:t>
            </a:r>
            <a:endParaRPr lang="ru-RU" sz="1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58,4%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138 036,7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</a:t>
            </a:r>
            <a:r>
              <a:rPr lang="ru-RU" sz="1800" i="1" dirty="0" smtClean="0">
                <a:solidFill>
                  <a:srgbClr val="0070C0"/>
                </a:solidFill>
              </a:rPr>
              <a:t>70,4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138 036,7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образование21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687,0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109 583,8 тыс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375,9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323,8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9,1%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21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375,6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901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ль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9,9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(23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485,2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</a:t>
            </a:r>
            <a:r>
              <a:rPr lang="ru-RU" sz="1800" i="1" dirty="0" smtClean="0">
                <a:solidFill>
                  <a:srgbClr val="0070C0"/>
                </a:solidFill>
              </a:rPr>
              <a:t>составляет </a:t>
            </a:r>
            <a:r>
              <a:rPr lang="ru-RU" sz="1800" i="1" dirty="0" smtClean="0">
                <a:solidFill>
                  <a:srgbClr val="0070C0"/>
                </a:solidFill>
              </a:rPr>
              <a:t>20 </a:t>
            </a:r>
            <a:r>
              <a:rPr lang="ru-RU" sz="1800" i="1" dirty="0" smtClean="0">
                <a:solidFill>
                  <a:srgbClr val="0070C0"/>
                </a:solidFill>
              </a:rPr>
              <a:t>889,2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ru-RU" sz="1800" i="1" dirty="0" smtClean="0">
                <a:solidFill>
                  <a:srgbClr val="0070C0"/>
                </a:solidFill>
              </a:rPr>
              <a:t>тыс. рублей, из бюджетов поселений в бюджет муниципального образования – 593,2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548,1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11089</TotalTime>
  <Words>2351</Words>
  <Application>Microsoft Office PowerPoint</Application>
  <PresentationFormat>Экран (4:3)</PresentationFormat>
  <Paragraphs>328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1149</cp:revision>
  <dcterms:created xsi:type="dcterms:W3CDTF">2011-07-14T05:28:34Z</dcterms:created>
  <dcterms:modified xsi:type="dcterms:W3CDTF">2016-10-18T12:33:23Z</dcterms:modified>
</cp:coreProperties>
</file>