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21" r:id="rId2"/>
    <p:sldId id="755" r:id="rId3"/>
    <p:sldId id="762" r:id="rId4"/>
    <p:sldId id="754" r:id="rId5"/>
    <p:sldId id="756" r:id="rId6"/>
    <p:sldId id="761" r:id="rId7"/>
    <p:sldId id="771" r:id="rId8"/>
    <p:sldId id="759" r:id="rId9"/>
    <p:sldId id="758" r:id="rId10"/>
    <p:sldId id="763" r:id="rId11"/>
    <p:sldId id="764" r:id="rId12"/>
    <p:sldId id="765" r:id="rId13"/>
    <p:sldId id="766" r:id="rId14"/>
    <p:sldId id="768" r:id="rId15"/>
    <p:sldId id="767" r:id="rId16"/>
    <p:sldId id="770" r:id="rId17"/>
    <p:sldId id="769" r:id="rId18"/>
    <p:sldId id="773" r:id="rId19"/>
    <p:sldId id="774" r:id="rId20"/>
    <p:sldId id="775" r:id="rId21"/>
    <p:sldId id="776" r:id="rId22"/>
    <p:sldId id="777" r:id="rId23"/>
    <p:sldId id="778" r:id="rId24"/>
    <p:sldId id="780" r:id="rId25"/>
    <p:sldId id="779" r:id="rId26"/>
    <p:sldId id="781" r:id="rId27"/>
    <p:sldId id="784" r:id="rId28"/>
    <p:sldId id="782" r:id="rId29"/>
    <p:sldId id="783" r:id="rId30"/>
    <p:sldId id="785" r:id="rId31"/>
    <p:sldId id="787" r:id="rId32"/>
    <p:sldId id="799" r:id="rId33"/>
    <p:sldId id="800" r:id="rId34"/>
    <p:sldId id="788" r:id="rId35"/>
    <p:sldId id="789" r:id="rId36"/>
    <p:sldId id="801" r:id="rId37"/>
    <p:sldId id="790" r:id="rId38"/>
    <p:sldId id="794" r:id="rId39"/>
    <p:sldId id="795" r:id="rId40"/>
    <p:sldId id="796" r:id="rId41"/>
    <p:sldId id="797" r:id="rId42"/>
    <p:sldId id="798" r:id="rId43"/>
    <p:sldId id="802" r:id="rId44"/>
    <p:sldId id="803" r:id="rId45"/>
  </p:sldIdLst>
  <p:sldSz cx="9144000" cy="6858000" type="screen4x3"/>
  <p:notesSz cx="68151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1CFF"/>
    <a:srgbClr val="E20000"/>
    <a:srgbClr val="009AD0"/>
    <a:srgbClr val="FF6565"/>
    <a:srgbClr val="1DC4FF"/>
    <a:srgbClr val="00823B"/>
    <a:srgbClr val="BC8FDD"/>
    <a:srgbClr val="007A37"/>
    <a:srgbClr val="B33B94"/>
    <a:srgbClr val="D180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7" autoAdjust="0"/>
    <p:restoredTop sz="99017" autoAdjust="0"/>
  </p:normalViewPr>
  <p:slideViewPr>
    <p:cSldViewPr>
      <p:cViewPr>
        <p:scale>
          <a:sx n="75" d="100"/>
          <a:sy n="75" d="100"/>
        </p:scale>
        <p:origin x="-88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3633" cy="4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983" y="1"/>
            <a:ext cx="2953633" cy="4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491"/>
            <a:ext cx="2953633" cy="4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983" y="9445491"/>
            <a:ext cx="2953633" cy="4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C68F96-63EA-4779-806D-164A241C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633" cy="496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983" y="1"/>
            <a:ext cx="2953633" cy="496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3CC7FAF-2568-4E14-8138-E58A6B4ACBBB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905" y="4722745"/>
            <a:ext cx="5453329" cy="4475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491"/>
            <a:ext cx="2953633" cy="496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983" y="9445491"/>
            <a:ext cx="2953633" cy="496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A068DE-045E-4431-BADE-DB7E46F3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29229-63DA-421C-9F14-2774C973DE0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4DC2-7BE3-40AF-9C85-1047CC24070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4D90-A2B7-4A80-9FCB-A8F067D2D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1E27-567B-47A1-AB45-49CC60865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2E5-BA46-4C2D-822C-6129EF34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67D5-86B0-4406-8B11-D3A28800C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2256-0DC2-4239-915F-46D20B69B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5E49-8AF4-4D92-84D0-E6A64AFE8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E597-745A-4BFB-8093-B53E68FB9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85D4-92AB-427D-A152-C29F9137D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926C-1934-406A-974A-18F5C9FDF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4008-746A-46A4-9209-BAB3D5A4F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B4F-D146-491D-AC85-315B10604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A2CABB-9B56-4634-9802-3C9AF159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  <p:sldLayoutId id="214748485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dirty="0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dirty="0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500166" y="1214422"/>
            <a:ext cx="764383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СТРАТЕГИЯ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СОЦИАЛЬНО-ЭКОНОМИЧЕСКОГО РАЗВИТИЯ 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«КАРДЫМОВСКИЙ РАЙОН»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СМОЛЕНСКОЙ ОБЛАСТИ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2018 - 2025 ГОДЫ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/>
          <a:srcRect l="28711" t="30225" r="7421" b="24365"/>
          <a:stretch>
            <a:fillRect/>
          </a:stretch>
        </p:blipFill>
        <p:spPr bwMode="auto">
          <a:xfrm>
            <a:off x="2786050" y="3241551"/>
            <a:ext cx="6357950" cy="36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 Экономика.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1.3.4. Структура экономики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 l="33929" t="45441" r="12304" b="19433"/>
          <a:stretch>
            <a:fillRect/>
          </a:stretch>
        </p:blipFill>
        <p:spPr bwMode="auto">
          <a:xfrm>
            <a:off x="0" y="1071546"/>
            <a:ext cx="60007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1643042" y="4714884"/>
            <a:ext cx="34290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Сумма налогов, уплаченная налогоплательщиками всех уровней, млн.руб.</a:t>
            </a:r>
            <a:endParaRPr lang="ru-RU" sz="1600" dirty="0"/>
          </a:p>
        </p:txBody>
      </p:sp>
      <p:sp>
        <p:nvSpPr>
          <p:cNvPr id="41" name="Половина рамки 40"/>
          <p:cNvSpPr/>
          <p:nvPr/>
        </p:nvSpPr>
        <p:spPr bwMode="gray">
          <a:xfrm rot="10800000">
            <a:off x="500034" y="2143116"/>
            <a:ext cx="6000792" cy="2286016"/>
          </a:xfrm>
          <a:prstGeom prst="halfFrame">
            <a:avLst>
              <a:gd name="adj1" fmla="val 2470"/>
              <a:gd name="adj2" fmla="val 290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FF9933"/>
            </a:extrusionClr>
          </a:sp3d>
        </p:spPr>
        <p:txBody>
          <a:bodyPr wrap="none" rtlCol="0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643042" y="1142984"/>
            <a:ext cx="342902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экономики, %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1.3.4. Структура экономики. 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0" i="1" dirty="0" smtClean="0">
                <a:latin typeface="Arial" pitchFamily="34" charset="0"/>
                <a:ea typeface="Times New Roman"/>
                <a:cs typeface="Arial" pitchFamily="34" charset="0"/>
              </a:rPr>
              <a:t>Промышленность и потребительский рынок.</a:t>
            </a:r>
            <a:endParaRPr lang="ru-RU" sz="2000" b="0" i="1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 l="29297" t="30762" r="9179" b="23828"/>
          <a:stretch>
            <a:fillRect/>
          </a:stretch>
        </p:blipFill>
        <p:spPr bwMode="auto">
          <a:xfrm>
            <a:off x="1714480" y="1428736"/>
            <a:ext cx="6072230" cy="35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14280" y="5715016"/>
          <a:ext cx="8786875" cy="975360"/>
        </p:xfrm>
        <a:graphic>
          <a:graphicData uri="http://schemas.openxmlformats.org/drawingml/2006/table">
            <a:tbl>
              <a:tblPr/>
              <a:tblGrid>
                <a:gridCol w="4743357"/>
                <a:gridCol w="1268087"/>
                <a:gridCol w="1445715"/>
                <a:gridCol w="1329716"/>
              </a:tblGrid>
              <a:tr h="184405"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Оборот розничной торговли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55,4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71,5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92,2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4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5">
                <a:tc>
                  <a:txBody>
                    <a:bodyPr/>
                    <a:lstStyle/>
                    <a:p>
                      <a:pPr marL="90170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платных бытовых услуг населению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73,9*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1112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9,2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928794" y="5286388"/>
            <a:ext cx="628654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Объем услуг потребительского рынка, млн.руб.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1142984"/>
            <a:ext cx="52149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Объем промышленного производства, млрд.руб.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000100" y="1"/>
            <a:ext cx="2283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1.3. Экономика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Экономика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3108" y="0"/>
            <a:ext cx="5214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Сельское хозяйство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0" y="357166"/>
          <a:ext cx="9144000" cy="4661916"/>
        </p:xfrm>
        <a:graphic>
          <a:graphicData uri="http://schemas.openxmlformats.org/drawingml/2006/table">
            <a:tbl>
              <a:tblPr/>
              <a:tblGrid>
                <a:gridCol w="6072198"/>
                <a:gridCol w="1071570"/>
                <a:gridCol w="1071570"/>
                <a:gridCol w="928662"/>
              </a:tblGrid>
              <a:tr h="2143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937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посевная площадь,  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9299,8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9902,8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10690,2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782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  зерновые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2237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2283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203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картофель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610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овощи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45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рапс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83">
                <a:tc>
                  <a:txBody>
                    <a:bodyPr/>
                    <a:lstStyle/>
                    <a:p>
                      <a:pPr marL="11176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производства сельхозпродукции, млн. руб.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426,5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443,5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491,6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83">
                <a:tc>
                  <a:txBody>
                    <a:bodyPr/>
                    <a:lstStyle/>
                    <a:p>
                      <a:pPr marL="11176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 роста,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483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производства продукции растениеводства, млн. руб.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288,1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289,5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321,5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27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Производство зерновых, т  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4776,9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6030,3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7082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27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Урожайность зерновых,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27,1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772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Картофель,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9427,5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6920,8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8317,3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3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Урожайность картофеля,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247,6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36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Валовой сбор  рапса,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295,2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18309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056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Урожайность рапса, ц/га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280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Овощи,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105,15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369,8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1896,6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46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Заготовлено сена,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4010,0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5349,8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5595,4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46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Силоса,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700,0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1098,7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1430,7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46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Сенажа, т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2575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3645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041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1475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0" y="5000636"/>
          <a:ext cx="9144000" cy="2453640"/>
        </p:xfrm>
        <a:graphic>
          <a:graphicData uri="http://schemas.openxmlformats.org/drawingml/2006/table">
            <a:tbl>
              <a:tblPr/>
              <a:tblGrid>
                <a:gridCol w="6072198"/>
                <a:gridCol w="1071570"/>
                <a:gridCol w="1071570"/>
                <a:gridCol w="928662"/>
              </a:tblGrid>
              <a:tr h="16620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Объем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производства продукции животноводства, млн.руб.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154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170,1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45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Поголовье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КРС,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1626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1525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1482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452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Дойное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стадо,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909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819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829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29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Валовое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 молока,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3300,2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3404,7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3474,6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142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Надой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1 фуражную корову, кг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3630,6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4162,1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4191,1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54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Производство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скота и птицы  на убой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439,3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400,7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382,5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394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Производство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мяса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159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96,6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89,6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23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Поголовье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овец и коз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1365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1664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1423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64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Поголовье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свиней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491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Поголовье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голов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1.3.4.Структура экономики</a:t>
            </a:r>
            <a:r>
              <a:rPr lang="ru-RU" sz="2000" i="1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br>
              <a:rPr lang="ru-RU" sz="2000" i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0" i="1" dirty="0" smtClean="0">
                <a:latin typeface="Arial" pitchFamily="34" charset="0"/>
                <a:ea typeface="Times New Roman"/>
                <a:cs typeface="Arial" pitchFamily="34" charset="0"/>
              </a:rPr>
              <a:t>Сельское хозяйство</a:t>
            </a:r>
            <a:endParaRPr lang="ru-RU" sz="2000" b="0" i="1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0" y="1071546"/>
            <a:ext cx="907262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5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неудовлетворительное техническое и технологическое обеспечение сельскохозяйственных организаций района, высокая степень износа материально-технической базы;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отток рабочей силы из отрасли, дефицит квалифицированных специалистов (агрономов, зоотехников), остро стоит вопрос  обеспечения сельхозпредприятий  кадрами  рабочих профессий - не хватает механизаторов, доярок, скотников;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снижение плодородия почв;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проблемы, связанные с вовлечением в </a:t>
            </a:r>
            <a:r>
              <a:rPr kumimoji="0" lang="ru-RU" sz="16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сельхозоборот</a:t>
            </a: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неиспользуемых сельскохозяйственных земель, требующих проведения рекультивации;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недостаточность поддержки сельского хозяйства из бюджетов всех уровней.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Сильные стороны: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наличие неиспользуемых сельскохозяйственных земель;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наличие оформленных  в муниципальную собственность невостребованных земельных долей (около 4,7 га);</a:t>
            </a:r>
          </a:p>
          <a:p>
            <a:pPr lvl="0" indent="450850" algn="just" eaLnBrk="0" hangingPunct="0"/>
            <a:r>
              <a:rPr lang="ru-RU" sz="1650" dirty="0" smtClean="0">
                <a:solidFill>
                  <a:schemeClr val="tx1"/>
                </a:solidFill>
              </a:rPr>
              <a:t>- наличие фермеров, желающих развивать сельское хозяйство;</a:t>
            </a:r>
          </a:p>
          <a:p>
            <a:pPr lvl="0" indent="450850" algn="just" eaLnBrk="0" hangingPunct="0"/>
            <a:r>
              <a:rPr lang="ru-RU" sz="1650" dirty="0" smtClean="0">
                <a:solidFill>
                  <a:schemeClr val="tx1"/>
                </a:solidFill>
              </a:rPr>
              <a:t>- административная поддержка органов местного самоуправления сельскохозяйственной отрасли.</a:t>
            </a:r>
          </a:p>
          <a:p>
            <a:pPr lvl="0" indent="450850" algn="just" eaLnBrk="0" hangingPunct="0">
              <a:buFontTx/>
              <a:buChar char="-"/>
            </a:pPr>
            <a:endParaRPr kumimoji="0" lang="ru-RU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0100" y="1"/>
            <a:ext cx="2283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1.3. Экономика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1.3.Экономика. 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1.3.5. Инвестиционный потенциал.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1000108"/>
            <a:ext cx="5214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Объем инвестиций, млн.руб.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14282" y="1285860"/>
          <a:ext cx="8715438" cy="2057400"/>
        </p:xfrm>
        <a:graphic>
          <a:graphicData uri="http://schemas.openxmlformats.org/drawingml/2006/table">
            <a:tbl>
              <a:tblPr/>
              <a:tblGrid>
                <a:gridCol w="5155659"/>
                <a:gridCol w="1227003"/>
                <a:gridCol w="1227868"/>
                <a:gridCol w="1104908"/>
              </a:tblGrid>
              <a:tr h="214314">
                <a:tc>
                  <a:txBody>
                    <a:bodyPr/>
                    <a:lstStyle/>
                    <a:p>
                      <a:pPr marL="90170" algn="ctr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Показатель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90170" algn="just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Общий объем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инвестиций: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635,9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532,6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440,6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450215" indent="-428625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т.ч.  по крупным и средним предприятиям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420,9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497,4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156,4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32">
                <a:tc>
                  <a:txBody>
                    <a:bodyPr/>
                    <a:lstStyle/>
                    <a:p>
                      <a:pPr marL="450215">
                        <a:tabLst>
                          <a:tab pos="3468370" algn="ctr"/>
                        </a:tabLs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по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субъектам малого и среднего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</a:t>
                      </a:r>
                    </a:p>
                    <a:p>
                      <a:pPr marL="450215">
                        <a:tabLst>
                          <a:tab pos="3468370" algn="ctr"/>
                        </a:tabLs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предпринимательства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214,9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35,2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284,2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21590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Объем инвестиций за счет бюджетных средств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65,8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74,4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23,2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21590">
                        <a:tabLst>
                          <a:tab pos="3468370" algn="ctr"/>
                        </a:tabLst>
                      </a:pPr>
                      <a:r>
                        <a:rPr lang="ru-RU" sz="15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т.ч. средства федерального бюджета</a:t>
                      </a:r>
                      <a:endParaRPr lang="ru-RU" sz="15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14,7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5,1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381635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средства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областного бюджета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50,6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67,2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67">
                <a:tc>
                  <a:txBody>
                    <a:bodyPr/>
                    <a:lstStyle/>
                    <a:p>
                      <a:pPr marL="381635">
                        <a:tabLst>
                          <a:tab pos="3468370" algn="ctr"/>
                        </a:tabLs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средства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местных бюджетов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</a:t>
                      </a:r>
                    </a:p>
                  </a:txBody>
                  <a:tcPr marL="65412" marR="654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1450" u="sng" dirty="0" smtClean="0">
                <a:solidFill>
                  <a:schemeClr val="tx1"/>
                </a:solidFill>
              </a:rPr>
              <a:t>Сильные стороны: </a:t>
            </a:r>
          </a:p>
          <a:p>
            <a:r>
              <a:rPr lang="ru-RU" sz="1450" dirty="0" smtClean="0">
                <a:solidFill>
                  <a:schemeClr val="tx1"/>
                </a:solidFill>
              </a:rPr>
              <a:t>        -  разработаны НПА по освобождению инвесторов  от арендной платы и земельного налога на период строительства;</a:t>
            </a:r>
          </a:p>
          <a:p>
            <a:r>
              <a:rPr lang="ru-RU" sz="1450" dirty="0" smtClean="0">
                <a:solidFill>
                  <a:schemeClr val="tx1"/>
                </a:solidFill>
              </a:rPr>
              <a:t>        - сформированы около 80 </a:t>
            </a:r>
            <a:r>
              <a:rPr lang="ru-RU" sz="1450" dirty="0" err="1" smtClean="0">
                <a:solidFill>
                  <a:schemeClr val="tx1"/>
                </a:solidFill>
              </a:rPr>
              <a:t>инвестплощадок</a:t>
            </a:r>
            <a:r>
              <a:rPr lang="ru-RU" sz="145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450" dirty="0" smtClean="0">
                <a:solidFill>
                  <a:schemeClr val="tx1"/>
                </a:solidFill>
              </a:rPr>
              <a:t>        - разработан и направляется по системе Интернет потенциальным инвесторам инвестиционный паспорт района.</a:t>
            </a:r>
          </a:p>
          <a:p>
            <a:endParaRPr lang="ru-RU" sz="1450" dirty="0" smtClean="0">
              <a:solidFill>
                <a:schemeClr val="tx1"/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  <a:endParaRPr kumimoji="0" lang="ru-RU" sz="145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высокого риска вложений инвестиций на территории района в связи с сокращением численности населения, закрытием учреждений образования, здравоохранения;</a:t>
            </a:r>
            <a:endParaRPr kumimoji="0" lang="ru-RU" sz="14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недостаток средств для финансирования инвестиционных проектов в бюджете муниципального района;</a:t>
            </a:r>
            <a:endParaRPr kumimoji="0" lang="ru-RU" sz="14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инвестиционные площадки не обеспечены необходимой инженерной инфраструктурой;</a:t>
            </a:r>
            <a:endParaRPr kumimoji="0" lang="ru-RU" sz="14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неиспользуемые  производственные здания находятся в состоянии, требующем значительных капитальных вложений.</a:t>
            </a:r>
            <a:endParaRPr kumimoji="0" lang="ru-RU" sz="14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1.3.Экономика. 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1.3.6. Малое и среднее предпринимательство.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1071546"/>
          <a:ext cx="9144000" cy="2194560"/>
        </p:xfrm>
        <a:graphic>
          <a:graphicData uri="http://schemas.openxmlformats.org/drawingml/2006/table">
            <a:tbl>
              <a:tblPr/>
              <a:tblGrid>
                <a:gridCol w="6786578"/>
                <a:gridCol w="785818"/>
                <a:gridCol w="857256"/>
                <a:gridCol w="714348"/>
              </a:tblGrid>
              <a:tr h="228608"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334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</a:t>
                      </a: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246</a:t>
                      </a: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</a:t>
                      </a: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3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46,8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67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субъектов малого и среднего предпринимательства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306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318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06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индивидуальных предпринимателей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212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217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41" marR="63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330318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сложность в привлечении финансовых (инвестиционных) ресурсов: высокая стоимость банковских кредитов и требований по их обеспеченности препятствует широкому доступу к ним субъектов малого бизнеса;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 субъектов малого бизнеса недостает навыков ведения бизнеса, опыта управления, юридических и экономических знаний, необходимых для более эффективного развития;</a:t>
            </a:r>
          </a:p>
          <a:p>
            <a:pPr indent="450850" algn="just" eaLnBrk="0" hangingPunct="0"/>
            <a:r>
              <a:rPr lang="ru-RU" sz="1600" dirty="0" smtClean="0">
                <a:solidFill>
                  <a:schemeClr val="tx1"/>
                </a:solidFill>
              </a:rPr>
              <a:t> - отсутствие у органов местного самоуправления возможности для оказания финансовой и имущественной поддержки субъектам  малого бизнеса.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условия существующих  мер  государственной поддержки не удовлетворяют малый бизнес, большая доля субъектов малого и среднего бизнеса ведет свою деятельность в сфере потребительских услуг, в которой  в большинстве случаев господдержка не оказывается.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1210300"/>
            <a:ext cx="8001056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u="sng" dirty="0" smtClean="0">
                <a:solidFill>
                  <a:schemeClr val="tx1"/>
                </a:solidFill>
              </a:rPr>
              <a:t>Анализ по направлениям:</a:t>
            </a:r>
          </a:p>
          <a:p>
            <a:endParaRPr lang="ru-RU" sz="1900" u="sng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1.4.1. Человеческий потенциал.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1.4.2. Доходы населения.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1.4.3. Жилищное хозяйство.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1.4.4. Коммунальное хозяйство.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1.4.5. Дорожное хозяйство.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1.4.6. Образование.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1.4.7. Здравоохранение.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1.4.8. Культура.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1.4.9. Физическая культура и спорт.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1.4.1. Человеческий потенциал. </a:t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1.4.2. Доходы населения</a:t>
            </a:r>
            <a:endParaRPr lang="ru-RU" sz="16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1428736"/>
          <a:ext cx="9144001" cy="2205992"/>
        </p:xfrm>
        <a:graphic>
          <a:graphicData uri="http://schemas.openxmlformats.org/drawingml/2006/table">
            <a:tbl>
              <a:tblPr/>
              <a:tblGrid>
                <a:gridCol w="6145967"/>
                <a:gridCol w="974361"/>
                <a:gridCol w="974361"/>
                <a:gridCol w="1049312"/>
              </a:tblGrid>
              <a:tr h="285752"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постоянного населения на </a:t>
                      </a: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01.01.18, </a:t>
                      </a: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12629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12701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12562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Среднегодовая численность населения, 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12564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12632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родившихся, 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16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Число умерших, 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Естественная убыль, 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22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Миграционный прирост (отток), чел.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711" marR="64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357158" y="4071942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снижение численности населения;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низкий уровень заработной платы, средняя з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аработная плата в целом по району (18409,4 руб.) составляет 63% от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среднеобластного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уровня по Смоленской области (29045,9 руб.);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- отток молодого населения детородного возраста из района.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1.4.3. Жилищное хозяйство.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14282" y="1142984"/>
          <a:ext cx="8739406" cy="1554480"/>
        </p:xfrm>
        <a:graphic>
          <a:graphicData uri="http://schemas.openxmlformats.org/drawingml/2006/table">
            <a:tbl>
              <a:tblPr/>
              <a:tblGrid>
                <a:gridCol w="5786478"/>
                <a:gridCol w="928694"/>
                <a:gridCol w="1071570"/>
                <a:gridCol w="952664"/>
              </a:tblGrid>
              <a:tr h="186851"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224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Введено  жилья, кв.м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4210</a:t>
                      </a: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3085</a:t>
                      </a: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3414</a:t>
                      </a: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01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жилых помещений, приходящаяся в среднем на одного жителя, </a:t>
                      </a:r>
                      <a:r>
                        <a:rPr lang="ru-RU" sz="17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24.1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24.4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24.1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marL="90170" algn="just"/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Средства, направленные на ремонт жилого фонда, тыс.руб.</a:t>
                      </a:r>
                    </a:p>
                  </a:txBody>
                  <a:tcPr marL="64679" marR="64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4300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2100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2177,5</a:t>
                      </a:r>
                    </a:p>
                  </a:txBody>
                  <a:tcPr marL="64679" marR="64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285720" y="2857496"/>
            <a:ext cx="885828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700" u="sng" dirty="0" smtClean="0">
                <a:solidFill>
                  <a:schemeClr val="tx1"/>
                </a:solidFill>
              </a:rPr>
              <a:t>Сильные стороны: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- ежегодный рост количества населения,  желающего улучшить свои жилищные условия;</a:t>
            </a: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</a:rPr>
              <a:t> проведение </a:t>
            </a:r>
            <a:r>
              <a:rPr lang="ru-RU" sz="1700" dirty="0" smtClean="0">
                <a:solidFill>
                  <a:schemeClr val="tx1"/>
                </a:solidFill>
              </a:rPr>
              <a:t>органами местного самоуправления работы, направленной на решение жилищных проблем граждан,  стоящих на учете в качестве нуждающихся в улучшение жилищных условия.</a:t>
            </a:r>
          </a:p>
          <a:p>
            <a:pPr>
              <a:buFontTx/>
              <a:buChar char="-"/>
            </a:pPr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u="sng" dirty="0" smtClean="0">
                <a:solidFill>
                  <a:schemeClr val="tx1"/>
                </a:solidFill>
              </a:rPr>
              <a:t>Слабые стороны: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- строительство жилья в районе не осуществлялось с конца 90-х годов, ввод жилья обеспечивается только за счет индивидуального жилищного строительства; 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- уровень обеспеченности района жилыми помещениями самый низкий среди других муниципальных образований Смоленской области;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- близость областного центра, где жители района предпочитают приобретать жилье.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1.4.4. Коммунальное хозяйство.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1142984"/>
            <a:ext cx="8929718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u="sng" dirty="0" smtClean="0">
                <a:solidFill>
                  <a:schemeClr val="tx1"/>
                </a:solidFill>
              </a:rPr>
              <a:t>Сильные стороны:</a:t>
            </a:r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- уровень газификации района  составляет 74,5% .  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pPr lvl="0"/>
            <a:r>
              <a:rPr lang="ru-RU" sz="1900" u="sng" dirty="0" smtClean="0">
                <a:solidFill>
                  <a:schemeClr val="tx1"/>
                </a:solidFill>
              </a:rPr>
              <a:t>Слабые стороны:</a:t>
            </a:r>
          </a:p>
          <a:p>
            <a:pPr>
              <a:buFontTx/>
              <a:buChar char="-"/>
            </a:pPr>
            <a:r>
              <a:rPr lang="ru-RU" sz="1900" smtClean="0">
                <a:solidFill>
                  <a:schemeClr val="tx1"/>
                </a:solidFill>
              </a:rPr>
              <a:t> низкие </a:t>
            </a:r>
            <a:r>
              <a:rPr lang="ru-RU" sz="1900" dirty="0" smtClean="0">
                <a:solidFill>
                  <a:schemeClr val="tx1"/>
                </a:solidFill>
              </a:rPr>
              <a:t>темпы газификации населенных пунктов;</a:t>
            </a:r>
          </a:p>
          <a:p>
            <a:pPr lvl="0"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высокий физический износ объектов теплоснабжения, водоснабжения и водоотведения, морально и физически устаревшее оборудование.  </a:t>
            </a:r>
          </a:p>
          <a:p>
            <a:pPr lvl="0">
              <a:buFontTx/>
              <a:buChar char="-"/>
            </a:pPr>
            <a:endParaRPr lang="ru-RU" sz="19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Средний износ оборудования котельных  достиг 60 %, котельных –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48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 тепловых сетей – 63 %.</a:t>
            </a:r>
            <a:endPara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900" dirty="0" smtClean="0">
              <a:solidFill>
                <a:schemeClr val="accent4"/>
              </a:solidFill>
            </a:endParaRPr>
          </a:p>
          <a:p>
            <a:r>
              <a:rPr lang="ru-RU" sz="1900" dirty="0" smtClean="0">
                <a:solidFill>
                  <a:schemeClr val="accent4"/>
                </a:solidFill>
              </a:rPr>
              <a:t>Средний износ водоподъемных сооружений 61%, водоводов – 72%, водопроводных сетей - 79,5%.</a:t>
            </a:r>
          </a:p>
          <a:p>
            <a:endParaRPr lang="ru-RU" sz="1900" dirty="0" smtClean="0">
              <a:solidFill>
                <a:schemeClr val="accent4"/>
              </a:solidFill>
            </a:endParaRPr>
          </a:p>
          <a:p>
            <a:r>
              <a:rPr lang="ru-RU" sz="1900" dirty="0" smtClean="0">
                <a:solidFill>
                  <a:schemeClr val="accent4"/>
                </a:solidFill>
              </a:rPr>
              <a:t> Средний износ канализационных сетей – 73%, канализационных насосных станций-72%, очистных сооружений - 76%. </a:t>
            </a:r>
          </a:p>
          <a:p>
            <a:endParaRPr lang="ru-RU" sz="19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+mn-lt"/>
              </a:rPr>
              <a:t>Структура стратегии</a:t>
            </a:r>
            <a:endParaRPr lang="en-US" sz="3200" dirty="0" smtClean="0">
              <a:latin typeface="+mn-lt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282" y="1928802"/>
            <a:ext cx="864399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3200" dirty="0" smtClean="0">
                <a:solidFill>
                  <a:schemeClr val="tx1"/>
                </a:solidFill>
              </a:rPr>
              <a:t>Цель разработки стратегии социально-экономического развития муниципального образования «Кардымовский район» Смоленской области заключается в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определении путей и способов динамичного развития экономики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Кардымовского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 в долгосрочной перспективе.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1.4.5. Дорожное хозяйство.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/>
          </p:cNvGraphicFramePr>
          <p:nvPr/>
        </p:nvGraphicFramePr>
        <p:xfrm>
          <a:off x="1785918" y="1214422"/>
          <a:ext cx="7858180" cy="3643338"/>
        </p:xfrm>
        <a:graphic>
          <a:graphicData uri="http://schemas.openxmlformats.org/presentationml/2006/ole">
            <p:oleObj spid="_x0000_s52225" name="Диаграмма" r:id="rId4" imgW="6429452" imgH="2152720" progId="Excel.Sheet.8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57224" y="11429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Процентное соотношение типов покрытия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общей протяженности улично-дорожной сети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20716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Общая протяженность дорог 575,8 км</a:t>
            </a:r>
            <a:endParaRPr lang="ru-RU" sz="1400" b="1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4143380"/>
            <a:ext cx="89297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4"/>
                </a:solidFill>
              </a:rPr>
              <a:t>      </a:t>
            </a:r>
            <a:r>
              <a:rPr lang="ru-RU" sz="1800" u="sng" dirty="0" smtClean="0">
                <a:solidFill>
                  <a:schemeClr val="accent4"/>
                </a:solidFill>
              </a:rPr>
              <a:t> Слабые стороны:</a:t>
            </a:r>
          </a:p>
          <a:p>
            <a:endParaRPr lang="ru-RU" sz="1800" dirty="0" smtClean="0">
              <a:solidFill>
                <a:schemeClr val="accent4"/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4"/>
                </a:solidFill>
              </a:rPr>
              <a:t>     - рост интенсивности транспортных потоков приводят к ускорению износа автодорог;</a:t>
            </a:r>
          </a:p>
          <a:p>
            <a:pPr algn="just"/>
            <a:r>
              <a:rPr lang="ru-RU" sz="1800" dirty="0" smtClean="0">
                <a:solidFill>
                  <a:schemeClr val="accent4"/>
                </a:solidFill>
              </a:rPr>
              <a:t>      - в связи с недофинансированием дорожной сферы  не в полном объеме выполняются работы по ремонту дорог, практически не ведется строительство новых;</a:t>
            </a:r>
          </a:p>
          <a:p>
            <a:pPr algn="just"/>
            <a:r>
              <a:rPr lang="ru-RU" sz="1800" dirty="0" smtClean="0">
                <a:solidFill>
                  <a:schemeClr val="accent4"/>
                </a:solidFill>
              </a:rPr>
              <a:t>      -  остановочные пункты не обустроены в соответствии с требованиями </a:t>
            </a:r>
            <a:r>
              <a:rPr lang="ru-RU" sz="1800" dirty="0" err="1" smtClean="0">
                <a:solidFill>
                  <a:schemeClr val="accent4"/>
                </a:solidFill>
              </a:rPr>
              <a:t>ГОСТа</a:t>
            </a:r>
            <a:r>
              <a:rPr lang="ru-RU" sz="1800" dirty="0" smtClean="0">
                <a:solidFill>
                  <a:schemeClr val="accent4"/>
                </a:solidFill>
              </a:rPr>
              <a:t>.</a:t>
            </a:r>
            <a:endParaRPr lang="ru-RU" sz="1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1.4.6. Образование.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000108"/>
          <a:ext cx="9072594" cy="3046058"/>
        </p:xfrm>
        <a:graphic>
          <a:graphicData uri="http://schemas.openxmlformats.org/drawingml/2006/table">
            <a:tbl>
              <a:tblPr/>
              <a:tblGrid>
                <a:gridCol w="7215206"/>
                <a:gridCol w="642942"/>
                <a:gridCol w="642942"/>
                <a:gridCol w="571504"/>
              </a:tblGrid>
              <a:tr h="2291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2016 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2017 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322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Численность обучающихся в общеобразовательных </a:t>
                      </a: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учреждениях,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803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826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839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4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Численность обучающихся в дошкольных </a:t>
                      </a: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учреждениях,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536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545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530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4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Численность обучающихся </a:t>
                      </a: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учреждениях  дополнительного образования,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630</a:t>
                      </a:r>
                      <a:endParaRPr lang="ru-RU" sz="135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630</a:t>
                      </a:r>
                      <a:endParaRPr lang="ru-RU" sz="135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635</a:t>
                      </a:r>
                      <a:endParaRPr lang="ru-RU" sz="135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062" marR="64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  Финансирование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мероприятий, направленных на укрепление </a:t>
                      </a: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  материально-технической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базы образовательных учреждений, млн.руб.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16,19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11,03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9,64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+mj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т.ч.: средства местного бюджета, млн.руб.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0,028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1,98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           средства областного бюджета, млн.руб.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13,15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9,05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9,04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           средства федерального бюджета, млн.руб.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3,012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839" marR="63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Количество педагогов всего,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191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в т.ч.  в общеобразовательных учреждениях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          в дошкольных учреждениях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>
                          <a:latin typeface="+mj-lt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marL="90170"/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          в учреждениях дополнительного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07194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  <a:endParaRPr kumimoji="0" lang="ru-RU" sz="135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отсутствие  притока молодых специалистов, рост числа учителей пенсионного возраста(40%) и уменьшение доли молодых педагогов(3%) в образовательных учреждениях;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недостаточная укомплектованность высококвалифицированными управленческими и педагогическими кадрами, обладающими высоким уровнем профессиональной готовности к деятельности в условиях модернизации образования (высшая категория-20%, первая категория -62%);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несоответствие зданий и сооружений образовательных учреждений,  оборудования школ, детских садов современным требованиям к условиям осуществления образовательного процесса;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недостаточное бюджетное финансирование сдерживает укрепление и развитие учебно-материальной базы образовательных учреждений, низкая компьютеризация учреждений;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отсутствие у большинство общеобразовательных учреждений ограждений, систем видеонаблюдения и противопожарной безопасности.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1.4.7. Здравоохранение.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1428736"/>
            <a:ext cx="8358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accent4"/>
                </a:solidFill>
              </a:rPr>
              <a:t>Слабые стороны:</a:t>
            </a:r>
          </a:p>
          <a:p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износ основных средств и медицинского оборудования, нехватка специального автотранспорта;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низкий процент укомплектованности врачебным персоналом;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отсутствие  притока молодых специалистов, высокая доля лиц пенсионного возраста, низкая – молодых специалистов;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- отсутствие возможности обеспечения медицинских работников жильем.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1.4.8. Культура.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1142984"/>
            <a:ext cx="90011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accent4"/>
                </a:solidFill>
              </a:rPr>
              <a:t>Слабые стороны:</a:t>
            </a:r>
          </a:p>
          <a:p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нехватка квалифицированных кадров;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отсутствие притока молодых специалистов;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отсутствие возможности своевременно повышать квалификацию специалистов, участвовать в творческом обмене, приобретать методическую и репертуарную литературу; 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неудовлетворительное состояние зданий учреждений культуры;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отсутствие в п.Кардымово специализированного  здания районного дома культуры;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4"/>
                </a:solidFill>
              </a:rPr>
              <a:t>- слабая материально-техническая база учреждений культуры. 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 Социальная сфера.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1.4.9. Физическая культура и спорт.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1357298"/>
            <a:ext cx="850112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accent4"/>
                </a:solidFill>
              </a:rPr>
              <a:t>Слабые стороны:</a:t>
            </a:r>
          </a:p>
          <a:p>
            <a:endParaRPr lang="ru-RU" sz="2000" u="sng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высокий износ и недостаточность спортивных сооружений, особенно в сельской местности;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необходимы реконструкция  </a:t>
            </a:r>
            <a:r>
              <a:rPr lang="ru-RU" sz="2000" dirty="0" err="1" smtClean="0">
                <a:solidFill>
                  <a:schemeClr val="accent4"/>
                </a:solidFill>
              </a:rPr>
              <a:t>спортивно-досугового</a:t>
            </a:r>
            <a:r>
              <a:rPr lang="ru-RU" sz="2000" dirty="0" smtClean="0">
                <a:solidFill>
                  <a:schemeClr val="accent4"/>
                </a:solidFill>
              </a:rPr>
              <a:t> центра (стадиона), бассейна и здания детско-юношеской спортивной школы;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/>
                </a:solidFill>
              </a:rPr>
              <a:t> нехватка квалифицированных кадров;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- низкая мотивации граждан к систематическим занятиям спортом, ведению здорового образа жизни.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1.5.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SWOT-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ru-RU" sz="2000" dirty="0" smtClean="0"/>
              <a:t> социально-экономического развития муниципального образования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42844" y="1214422"/>
          <a:ext cx="8858312" cy="5113020"/>
        </p:xfrm>
        <a:graphic>
          <a:graphicData uri="http://schemas.openxmlformats.org/drawingml/2006/table">
            <a:tbl>
              <a:tblPr/>
              <a:tblGrid>
                <a:gridCol w="1357322"/>
                <a:gridCol w="7500990"/>
              </a:tblGrid>
              <a:tr h="86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Сильные стороны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S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Выгодное географическое положение - близость расположения г.Смоленска и Московского региона.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Прохождение по территории района: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   - федеральной трассы М-1 Москва-Брест,</a:t>
                      </a:r>
                      <a:endParaRPr lang="ru-RU" sz="1550" b="1" dirty="0" smtClean="0">
                        <a:latin typeface="+mj-lt"/>
                        <a:ea typeface="Times New Roman"/>
                      </a:endParaRPr>
                    </a:p>
                    <a:p>
                      <a:pPr marL="21590"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   - трассы регионального значения Р-134 </a:t>
                      </a:r>
                      <a:r>
                        <a:rPr lang="ru-RU" sz="155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Смоленск-Вязьма-Зубцов</a:t>
                      </a: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,</a:t>
                      </a:r>
                      <a:endParaRPr lang="ru-RU" sz="1550" b="1" dirty="0" smtClean="0">
                        <a:latin typeface="+mj-lt"/>
                        <a:ea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       - железной дороги направления </a:t>
                      </a:r>
                      <a:r>
                        <a:rPr lang="ru-RU" sz="155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Москва-Западная</a:t>
                      </a: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Европа.</a:t>
                      </a:r>
                      <a:endParaRPr lang="ru-RU" sz="1550" b="1" dirty="0" smtClean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Наличие 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минерально-сырьевых ресурсов: торфа, глины,  гравия, песка.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Уровень газификации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района  </a:t>
                      </a: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составляет 74,5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%.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Наличие рекреационных возможностей (леса, реки, озера).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Наличие неиспользуемых земель сельскохозяйственного назначения.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Наличие оформленных в муниципальную собственность выявленных невостребованных земельных долей (4,7 тыс.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га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Наличие свободных земельных участков и неиспользуемых производственных зданий, которые могут быть использованы в качестве инвестиционных площадок.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Административная поддержка органов местного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самоуправления сельскохозяйственной отрасли и малого бизнеса.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1.5.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SWOT-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ru-RU" sz="2000" dirty="0" smtClean="0"/>
              <a:t> социально-экономического развития муниципального образования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285860"/>
          <a:ext cx="9001156" cy="4145280"/>
        </p:xfrm>
        <a:graphic>
          <a:graphicData uri="http://schemas.openxmlformats.org/drawingml/2006/table">
            <a:tbl>
              <a:tblPr/>
              <a:tblGrid>
                <a:gridCol w="1500166"/>
                <a:gridCol w="7500990"/>
              </a:tblGrid>
              <a:tr h="1686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Слабые стороны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W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Отсутствие 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информации о запасах сырьевых ресурсов.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Дефицит кадров из-за возникших демографических диспропорций и оттоком 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населения в трудоспособном возрасте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в г. Смоленск и Московский регион.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Необеспеченность высококвалифицированными кадрами </a:t>
                      </a: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сфер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здравоохранения, культуры, образования и сельского хозяйства.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Достаточно большое количество неиспользуемых  сельскохозяйственных земель требуют рекультивации.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Свыше 70% физически и морально устаревшей сельскохозяйственной техники и оборудования.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Отсутствие у большинства сельхозпредприятий и крестьянско-фермерских хозяйств финансовых возможностей для ускоренного обновления техники и модернизации производства.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Отсутствие у органов местного самоуправления возможности для оказания финансовой и имущественной поддержки субъектам  малого 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бизнеса и сельхозпроизводителям.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1.5.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SWOT-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ru-RU" sz="2000" dirty="0" smtClean="0"/>
              <a:t> социально-экономического развития муниципального образования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285860"/>
          <a:ext cx="9001156" cy="5181600"/>
        </p:xfrm>
        <a:graphic>
          <a:graphicData uri="http://schemas.openxmlformats.org/drawingml/2006/table">
            <a:tbl>
              <a:tblPr/>
              <a:tblGrid>
                <a:gridCol w="1500166"/>
                <a:gridCol w="7500990"/>
              </a:tblGrid>
              <a:tr h="1686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Слабые стороны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W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Высокий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износ инженерной и коммунальной инфраструктуры.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Низкие темпы газификации населенных пунктов.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Неудовлетворительное состояние внутрирайонной дорожной сети.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Большая изношенность значительного количества зданий образования,  культуры и спорта при дефицитности бюджетных средств на проведение мероприятий по их реконструкции, капитальному и текущему ремонту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Недостаточное количество спортивных сооружений на селе и низкая материально-техническая обеспеченность спортивным оборудованием и инвентарем.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Недостаточная обеспеченность малонаселенных пунктов объектами торговли.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Инвестиционные площадки не обеспечены необходимой инженерной инфраструктурой, неиспользуемые  производственные здания находятся в состоянии, требующем значительных капитальных вложений.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Дотационность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бюджета района составляет 80%.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Низкий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уровень социальной активности населения в решении вопросов местного значения. 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1.5.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SWOT-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ru-RU" sz="2000" dirty="0" smtClean="0"/>
              <a:t> социально-экономического развития муниципального образования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214422"/>
          <a:ext cx="9001156" cy="4922520"/>
        </p:xfrm>
        <a:graphic>
          <a:graphicData uri="http://schemas.openxmlformats.org/drawingml/2006/table">
            <a:tbl>
              <a:tblPr/>
              <a:tblGrid>
                <a:gridCol w="1500166"/>
                <a:gridCol w="7500990"/>
              </a:tblGrid>
              <a:tr h="821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Возможности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O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Проведение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политики позиционирования района как </a:t>
                      </a:r>
                      <a:r>
                        <a:rPr lang="ru-RU" sz="1700" b="1" dirty="0" err="1">
                          <a:latin typeface="+mj-lt"/>
                          <a:ea typeface="Times New Roman"/>
                        </a:rPr>
                        <a:t>инвестиционно-привлекательной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территории путем п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+mn-cs"/>
                        </a:rPr>
                        <a:t>овышения информированности о </a:t>
                      </a:r>
                      <a:r>
                        <a:rPr lang="ru-RU" sz="17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+mn-cs"/>
                        </a:rPr>
                        <a:t>Кардымовском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+mn-cs"/>
                        </a:rPr>
                        <a:t> районе в сети интернет,  периодических изданиях и СМИ.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 smtClean="0">
                          <a:latin typeface="+mj-lt"/>
                          <a:ea typeface="Times New Roman"/>
                        </a:rPr>
                        <a:t>Создание </a:t>
                      </a:r>
                      <a:r>
                        <a:rPr lang="ru-RU" sz="1700" b="1" dirty="0" err="1">
                          <a:latin typeface="+mj-lt"/>
                          <a:ea typeface="Times New Roman"/>
                        </a:rPr>
                        <a:t>транспортно-логистических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центров.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Рост объемов производства товаров и услуг в реальном секторе экономики за счет развития действующих и создания новых производств.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Увеличение посевных площадей за счет вовлечения в сельхозпроизводство неиспользуемых угодий.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Рост поголовья и продуктивности  сельскохозяйственных животных.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Получение государственной поддержки </a:t>
                      </a:r>
                      <a:r>
                        <a:rPr lang="ru-RU" sz="1700" b="1" dirty="0" err="1">
                          <a:latin typeface="+mj-lt"/>
                          <a:ea typeface="Times New Roman"/>
                        </a:rPr>
                        <a:t>сельхозтоваропроизводителями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и субъектами малого бизнеса за счет участия в государственных программах Смоленской области.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Развитие придорожного сервиса.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Реализация инвестиционных проектов, направленных на развитие туризма.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1.5.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SWOT-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ru-RU" sz="2000" dirty="0" smtClean="0"/>
              <a:t> социально-экономического развития муниципального образования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1214422"/>
          <a:ext cx="9001156" cy="4145280"/>
        </p:xfrm>
        <a:graphic>
          <a:graphicData uri="http://schemas.openxmlformats.org/drawingml/2006/table">
            <a:tbl>
              <a:tblPr/>
              <a:tblGrid>
                <a:gridCol w="1476731"/>
                <a:gridCol w="7524425"/>
              </a:tblGrid>
              <a:tr h="69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Угрозы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</a:rPr>
                        <a:t>T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  <a:tab pos="457200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Демографическое старение населения.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Отток молодежи и граждан трудоспособного возраста из района, связанный с отсутствием рабочих мест на селе и привлекательностью более высоко оплачиваемых рабочих мест в г. Смоленске и Московском регионе.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Сокращение количества квалифицированных кадров.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Низкий уровень закупочных цен на сельскохозяйственную продукцию.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Деградации 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неиспользуемых земель сельскохозяйственного назначения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. </a:t>
                      </a:r>
                      <a:endParaRPr lang="ru-RU" sz="1700" b="1" dirty="0">
                        <a:latin typeface="+mj-lt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Зависимость сельскохозяйственного производства от погодных условий.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Недостаточная поддержка </a:t>
                      </a:r>
                      <a:r>
                        <a:rPr lang="ru-RU" sz="1700" b="1" dirty="0" err="1">
                          <a:latin typeface="+mj-lt"/>
                          <a:ea typeface="Times New Roman"/>
                        </a:rPr>
                        <a:t>сельхозтоваропроизводителей</a:t>
                      </a: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со стороны государства.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700" b="1" dirty="0">
                          <a:latin typeface="+mj-lt"/>
                          <a:ea typeface="Times New Roman"/>
                        </a:rPr>
                        <a:t> Зависимость бюджета района от субсидий, субвенций и дотаций, поступающих из бюджетов вышестоящих уровней.</a:t>
                      </a:r>
                    </a:p>
                  </a:txBody>
                  <a:tcPr marL="13897" marR="138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+mn-lt"/>
              </a:rPr>
              <a:t>Структура стратегии</a:t>
            </a:r>
            <a:endParaRPr lang="en-US" sz="3200" dirty="0" smtClean="0">
              <a:latin typeface="+mn-lt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282" y="1102578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1.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социально-экономического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муниципального образования «Кардымовский район» Смоленской области и оценка его потенциала. </a:t>
            </a:r>
          </a:p>
          <a:p>
            <a:pPr indent="450850" algn="just"/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>      Раздел 2.  Цель,  направления и приоритеты развития муниципального образования  муниципального образования «Кардымовский район» Смоленской области.</a:t>
            </a:r>
            <a:r>
              <a:rPr lang="ru-RU" sz="2300" dirty="0" smtClean="0"/>
              <a:t> </a:t>
            </a:r>
          </a:p>
          <a:p>
            <a:pPr algn="just"/>
            <a:endParaRPr lang="ru-RU" sz="2300" dirty="0" smtClean="0"/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>      Раздел 3. Целевые показатели развития муниципального образования «Кардымовский район» Смоленской области.</a:t>
            </a:r>
          </a:p>
          <a:p>
            <a:pPr algn="just"/>
            <a:endParaRPr lang="ru-RU" sz="2300" dirty="0" smtClean="0">
              <a:solidFill>
                <a:schemeClr val="tx1"/>
              </a:solidFill>
            </a:endParaRP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>      Раздел 4. Механизмы реализации Стратегии муниципального образования «Кардымовский район» Смоленской области.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r>
              <a:rPr lang="ru-RU" sz="1700" dirty="0" smtClean="0"/>
              <a:t>Раздел 2. Цель,  направления и приоритеты развития муниципального образования  муниципального образования «Кардымовский район» Смоленской области </a:t>
            </a:r>
            <a:endParaRPr lang="ru-RU" sz="1700" dirty="0"/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повышение уровня и качества жизни в муниципальном образовании «Кардымовский район» Смоленской области на основе динамичного развития экономической и социальной сферы.</a:t>
            </a:r>
            <a:r>
              <a:rPr lang="ru-RU" sz="1700" i="1" dirty="0" smtClean="0">
                <a:solidFill>
                  <a:schemeClr val="tx1"/>
                </a:solidFill>
              </a:rPr>
              <a:t>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2714620"/>
            <a:ext cx="428624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Развитие </a:t>
            </a:r>
          </a:p>
          <a:p>
            <a:pPr algn="ctr"/>
            <a:r>
              <a:rPr lang="ru-RU" sz="2000" dirty="0" smtClean="0"/>
              <a:t>экономического потенциала</a:t>
            </a:r>
            <a:endParaRPr lang="ru-RU" sz="1800" dirty="0" smtClean="0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3500438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Привлечение инвестиций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Развитие сельского хозяйства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Создание условий для развития малого  бизнеса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Эффективное управление муниципальными финансами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429124" y="2714620"/>
            <a:ext cx="471487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Сохранение и развитие </a:t>
            </a:r>
          </a:p>
          <a:p>
            <a:pPr algn="ctr"/>
            <a:r>
              <a:rPr lang="ru-RU" sz="2000" dirty="0" smtClean="0"/>
              <a:t>человеческого потенциала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14810" y="3429000"/>
            <a:ext cx="4929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Создание условий для комфортного проживания граждан, в т.ч.:</a:t>
            </a:r>
          </a:p>
          <a:p>
            <a:pPr marL="342900" lvl="0" indent="-342900"/>
            <a:r>
              <a:rPr lang="ru-RU" sz="1600" i="1" dirty="0" smtClean="0">
                <a:solidFill>
                  <a:schemeClr val="tx1"/>
                </a:solidFill>
              </a:rPr>
              <a:t>      - Развитие жилищно-коммунального комплекса;</a:t>
            </a:r>
          </a:p>
          <a:p>
            <a:pPr marL="342900" lvl="0" indent="-342900"/>
            <a:r>
              <a:rPr lang="ru-RU" sz="1600" i="1" dirty="0" smtClean="0">
                <a:solidFill>
                  <a:schemeClr val="tx1"/>
                </a:solidFill>
              </a:rPr>
              <a:t>      - Развитие дорожного хозяйства;  </a:t>
            </a:r>
          </a:p>
          <a:p>
            <a:pPr marL="342900" lvl="0" indent="-342900"/>
            <a:r>
              <a:rPr lang="ru-RU" sz="1600" i="1" dirty="0" smtClean="0">
                <a:solidFill>
                  <a:schemeClr val="tx1"/>
                </a:solidFill>
              </a:rPr>
              <a:t>      - Формирование комфортной среды  проживания.</a:t>
            </a:r>
          </a:p>
          <a:p>
            <a:pPr marL="342900" lvl="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 algn="just"/>
            <a:r>
              <a:rPr lang="ru-RU" sz="1600" dirty="0" smtClean="0">
                <a:solidFill>
                  <a:schemeClr val="tx1"/>
                </a:solidFill>
              </a:rPr>
              <a:t>2. Развитие человеческого потенциала,  в т.ч.:</a:t>
            </a:r>
          </a:p>
          <a:p>
            <a:pPr marL="342900" indent="-342900"/>
            <a:r>
              <a:rPr lang="ru-RU" sz="1600" i="1" dirty="0" smtClean="0">
                <a:solidFill>
                  <a:schemeClr val="tx1"/>
                </a:solidFill>
              </a:rPr>
              <a:t>     - Повышение качества образования;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i="1" dirty="0" smtClean="0">
                <a:solidFill>
                  <a:schemeClr val="tx1"/>
                </a:solidFill>
              </a:rPr>
              <a:t>     - Развитие культуры;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i="1" dirty="0" smtClean="0">
                <a:solidFill>
                  <a:schemeClr val="tx1"/>
                </a:solidFill>
              </a:rPr>
              <a:t>     - Формирование здорового образа жизни.</a:t>
            </a: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285852" y="1928802"/>
            <a:ext cx="6572296" cy="40011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О с </a:t>
            </a:r>
            <a:r>
              <a:rPr lang="ru-RU" sz="2000" dirty="0" err="1" smtClean="0"/>
              <a:t>н</a:t>
            </a:r>
            <a:r>
              <a:rPr lang="ru-RU" sz="2000" dirty="0" smtClean="0"/>
              <a:t> о в </a:t>
            </a:r>
            <a:r>
              <a:rPr lang="ru-RU" sz="2000" dirty="0" err="1" smtClean="0"/>
              <a:t>н</a:t>
            </a:r>
            <a:r>
              <a:rPr lang="ru-RU" sz="2000" dirty="0" smtClean="0"/>
              <a:t> </a:t>
            </a:r>
            <a:r>
              <a:rPr lang="ru-RU" sz="2000" dirty="0" err="1" smtClean="0"/>
              <a:t>ы</a:t>
            </a:r>
            <a:r>
              <a:rPr lang="ru-RU" sz="2000" dirty="0" smtClean="0"/>
              <a:t> е   </a:t>
            </a:r>
            <a:r>
              <a:rPr lang="ru-RU" sz="2000" dirty="0" err="1" smtClean="0"/>
              <a:t>н</a:t>
            </a:r>
            <a:r>
              <a:rPr lang="ru-RU" sz="2000" dirty="0" smtClean="0"/>
              <a:t> а </a:t>
            </a:r>
            <a:r>
              <a:rPr lang="ru-RU" sz="2000" dirty="0" err="1" smtClean="0"/>
              <a:t>п</a:t>
            </a:r>
            <a:r>
              <a:rPr lang="ru-RU" sz="2000" dirty="0" smtClean="0"/>
              <a:t> </a:t>
            </a:r>
            <a:r>
              <a:rPr lang="ru-RU" sz="2000" dirty="0" err="1" smtClean="0"/>
              <a:t>р</a:t>
            </a:r>
            <a:r>
              <a:rPr lang="ru-RU" sz="2000" dirty="0" smtClean="0"/>
              <a:t> </a:t>
            </a:r>
            <a:r>
              <a:rPr lang="ru-RU" sz="2000" dirty="0" err="1" smtClean="0"/>
              <a:t>а</a:t>
            </a:r>
            <a:r>
              <a:rPr lang="ru-RU" sz="2000" dirty="0" smtClean="0"/>
              <a:t> в л е </a:t>
            </a:r>
            <a:r>
              <a:rPr lang="ru-RU" sz="2000" dirty="0" err="1" smtClean="0"/>
              <a:t>н</a:t>
            </a:r>
            <a:r>
              <a:rPr lang="ru-RU" sz="2000" dirty="0" smtClean="0"/>
              <a:t> и я  </a:t>
            </a:r>
            <a:r>
              <a:rPr lang="ru-RU" sz="2000" dirty="0" err="1" smtClean="0"/>
              <a:t>р</a:t>
            </a:r>
            <a:r>
              <a:rPr lang="ru-RU" sz="2000" dirty="0" smtClean="0"/>
              <a:t> а </a:t>
            </a:r>
            <a:r>
              <a:rPr lang="ru-RU" sz="2000" dirty="0" err="1" smtClean="0"/>
              <a:t>з</a:t>
            </a:r>
            <a:r>
              <a:rPr lang="ru-RU" sz="2000" dirty="0" smtClean="0"/>
              <a:t> в и т и я</a:t>
            </a:r>
            <a:endParaRPr lang="ru-RU" sz="2000" dirty="0" smtClean="0"/>
          </a:p>
        </p:txBody>
      </p:sp>
      <p:sp>
        <p:nvSpPr>
          <p:cNvPr id="40" name="Стрелка вниз 39"/>
          <p:cNvSpPr/>
          <p:nvPr/>
        </p:nvSpPr>
        <p:spPr bwMode="gray">
          <a:xfrm>
            <a:off x="1714480" y="2357430"/>
            <a:ext cx="428628" cy="285752"/>
          </a:xfrm>
          <a:prstGeom prst="downArrow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FF9933"/>
            </a:extrusionClr>
          </a:sp3d>
        </p:spPr>
        <p:txBody>
          <a:bodyPr wrap="none" rtlCol="0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41" name="Стрелка вниз 40"/>
          <p:cNvSpPr/>
          <p:nvPr/>
        </p:nvSpPr>
        <p:spPr bwMode="gray">
          <a:xfrm>
            <a:off x="6929454" y="2357430"/>
            <a:ext cx="428628" cy="285752"/>
          </a:xfrm>
          <a:prstGeom prst="downArrow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FF9933"/>
            </a:extrusionClr>
          </a:sp3d>
        </p:spPr>
        <p:txBody>
          <a:bodyPr wrap="none" rtlCol="0" anchor="ctr">
            <a:flatTx/>
          </a:bodyPr>
          <a:lstStyle/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r>
              <a:rPr lang="ru-RU" sz="2000" dirty="0" smtClean="0"/>
              <a:t>2.1.  Развитие экономического потенциала. </a:t>
            </a:r>
            <a:br>
              <a:rPr lang="ru-RU" sz="2000" dirty="0" smtClean="0"/>
            </a:br>
            <a:r>
              <a:rPr lang="ru-RU" sz="2000" dirty="0" smtClean="0"/>
              <a:t>2.1.1.  Привлечение инвестиций.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42844" y="1214422"/>
            <a:ext cx="87868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630238" algn="l"/>
              </a:tabLst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создание условий для привлечения инвестиций в Кардымовский район.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630238" algn="l"/>
              </a:tabLst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 продвижение положительного инвестиционного имиджа района. 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Поиск и организационная поддержка инвестиционных проектов, содействие в их дальнейшей реализации.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Оптимизация административных процедур в сфере реализации инвестиционных проектов.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системы муниципальной поддержки инвестиционной деятельности.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800" i="1" u="sng" dirty="0" smtClean="0">
                <a:solidFill>
                  <a:srgbClr val="111CFF"/>
                </a:solidFill>
              </a:rPr>
              <a:t>Приоритетные для капиталовложений направления: </a:t>
            </a:r>
          </a:p>
          <a:p>
            <a:pPr lvl="1"/>
            <a:endParaRPr lang="ru-RU" sz="1800" i="1" dirty="0" smtClean="0">
              <a:solidFill>
                <a:schemeClr val="tx1"/>
              </a:solidFill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- развитие сельского хозяйства,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- строительство </a:t>
            </a:r>
            <a:r>
              <a:rPr lang="ru-RU" sz="1800" dirty="0" err="1" smtClean="0">
                <a:solidFill>
                  <a:schemeClr val="tx1"/>
                </a:solidFill>
              </a:rPr>
              <a:t>транспортно-логистических</a:t>
            </a:r>
            <a:r>
              <a:rPr lang="ru-RU" sz="1800" dirty="0" smtClean="0">
                <a:solidFill>
                  <a:schemeClr val="tx1"/>
                </a:solidFill>
              </a:rPr>
              <a:t> центров, 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- строительство промышленных и перерабатывающих предприятий, 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- жилищное строительство.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r>
              <a:rPr lang="ru-RU" sz="2000" dirty="0" smtClean="0"/>
              <a:t>2.1.  Развитие экономического потенциала. </a:t>
            </a:r>
            <a:br>
              <a:rPr lang="ru-RU" sz="2000" dirty="0" smtClean="0"/>
            </a:br>
            <a:r>
              <a:rPr lang="ru-RU" sz="2000" dirty="0" smtClean="0"/>
              <a:t>2.1.2.  Развитие сельского хозяйства.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7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создание условий для увеличения объема производства высококачественной сельскохозяйственной продукции.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r>
              <a:rPr kumimoji="0" lang="ru-RU" sz="17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Вовлечение в оборот неиспользуемых сельскохозяйственных земель, восстановление плодородия почвы.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крепкой кормовой базы через организацию системы элитного семеноводства, создание долголетних культурных пастбищ и повышение плодородия почв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товарных культур, выращиванию которых благоприятствуют почвенно-климатические условия: зерновые культуры, рапс, картофель, овощи.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садоводства.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Обновление машинно-тракторного парка в сельхозпредприятиях района, 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высокотехнологичных машин для растениеводства, кормопроизводства.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Стабилизация и наращивание поголовья скота, развитие молочного и мясного скотоводства, овцеводства и козоводства.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содействия в получении сельскохозяйственными товаропроизводителями государственной поддержки.</a:t>
            </a:r>
            <a:endPara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57700" algn="l"/>
              </a:tabLs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Укрепление кадрового потенциала на селе.	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r>
              <a:rPr lang="ru-RU" sz="2000" dirty="0" smtClean="0"/>
              <a:t>2.1.  Развитие экономического потенциала. </a:t>
            </a:r>
            <a:br>
              <a:rPr lang="ru-RU" sz="2000" dirty="0" smtClean="0"/>
            </a:br>
            <a:r>
              <a:rPr lang="ru-RU" sz="2000" dirty="0" smtClean="0"/>
              <a:t>2.1.2.  Развитие сельского хозяйства.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14282" y="1071546"/>
            <a:ext cx="8929718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550" u="sng" dirty="0" smtClean="0">
                <a:solidFill>
                  <a:srgbClr val="111CFF"/>
                </a:solidFill>
              </a:rPr>
              <a:t>Планируется: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1) продолжить работу, направленную на вовлечение в оборот неиспользуемых земельных участков, как за счет оформления прав муниципальной собственности на невостребованные земельные доли, так и с помощью  проведения муниципального земельного контроля;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2) постепенное увеличение объемов применения удобрений, исходя из реальных финансовых и организационно- технических возможностей;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3) сделать акцент на повышение эффективности производства сельскохозяйственных культур на основе обеспечения </a:t>
            </a:r>
            <a:r>
              <a:rPr lang="ru-RU" sz="1550" dirty="0" err="1" smtClean="0">
                <a:solidFill>
                  <a:schemeClr val="tx1"/>
                </a:solidFill>
              </a:rPr>
              <a:t>сельхозтоваропроизводителей</a:t>
            </a:r>
            <a:r>
              <a:rPr lang="ru-RU" sz="1550" dirty="0" smtClean="0">
                <a:solidFill>
                  <a:schemeClr val="tx1"/>
                </a:solidFill>
              </a:rPr>
              <a:t> качественными семенами;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4) продолжить закупку сельхозпроизводителями техники для растениеводства, кормопроизводства;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5) в сфере  животноводства  проведение мероприятий, направленных на: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- реконструкцию и строительство животноводческих комплексов;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-  проведение племенной и селекционной работы;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-  внедрение новых технологий в производстве;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-  проведение работы по улучшению качества кормов, условий их хранения;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- организацию сбыта произведенной продукции.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</a:rPr>
              <a:t>      6) решить вопрос создания сельскохозяйственных потребительских кооперативов по производству и переработке животноводческой продукции,  а также по заготовке, хранению и переработке растениеводческой продукции, которые будут объединять владельцев личных подсобных хозяйств, фермеров и владельцев земельных участков, занимающиеся товарным производством сельскохозяйственной продукции.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8143900" cy="487363"/>
          </a:xfrm>
        </p:spPr>
        <p:txBody>
          <a:bodyPr/>
          <a:lstStyle/>
          <a:p>
            <a:r>
              <a:rPr lang="ru-RU" sz="2000" dirty="0" smtClean="0"/>
              <a:t>2.1.  Развитие экономического потенциала. </a:t>
            </a:r>
            <a:br>
              <a:rPr lang="ru-RU" sz="2000" dirty="0" smtClean="0"/>
            </a:br>
            <a:r>
              <a:rPr lang="ru-RU" sz="2000" dirty="0" smtClean="0"/>
              <a:t>2.1.3.  Создание условий для развития малого бизнеса.</a:t>
            </a:r>
            <a:br>
              <a:rPr lang="ru-RU" sz="2000" dirty="0" smtClean="0"/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282" y="1357298"/>
            <a:ext cx="87868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создание благоприятных условий для развития малого и среднего предпринимательства.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200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Увеличение числа занятого населения в малом и среднем предпринимательстве.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системы получения организационной, методической, консультационной и информационной поддержки по широкому спектру вопросов ведения бизнеса.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Содействие росту конкурентоспособности и продвижению продукции субъектов предпринимательства на рынок.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содействия в получении субъектами малого и среднего предпринимательства государственной поддержки.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взаимодействия бизнеса и власти на всех уровнях, привлечение широких кругов предпринимателей к решению вопросов социально-экономического развития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Кардымовского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900" dirty="0" smtClean="0"/>
              <a:t>2.1.  Развитие экономического потенциала. </a:t>
            </a:r>
            <a:br>
              <a:rPr lang="ru-RU" sz="1900" dirty="0" smtClean="0"/>
            </a:br>
            <a:r>
              <a:rPr lang="ru-RU" sz="1900" dirty="0" smtClean="0"/>
              <a:t>2.1.4.  Эффективное управление муниципальными финансами</a:t>
            </a:r>
            <a:endParaRPr lang="ru-RU" sz="19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42844" y="1071546"/>
            <a:ext cx="88583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повышение эффективности и прозрачности управления финансовыми ресурсами муниципального образования «Кардымовский район» Смоленской области.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эффективности и результативности бюджетных расходов, поддержание достаточного объема резервного фонда муниципального образования «Кардымовский район» Смоленской области.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доходной части консолидированного бюджета муниципального образования.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Экономия бюджетных средств за счет совершенствования процедур закупки товаров и услуг путем определения поставщиков конкурентными способами.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42900" algn="l"/>
                <a:tab pos="409575" algn="l"/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внутреннего финансового контроля  и внутреннего финансового аудита.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900" dirty="0" smtClean="0"/>
              <a:t>2.1.  Развитие экономического потенциала. </a:t>
            </a:r>
            <a:br>
              <a:rPr lang="ru-RU" sz="1900" dirty="0" smtClean="0"/>
            </a:br>
            <a:r>
              <a:rPr lang="ru-RU" sz="1900" dirty="0" smtClean="0"/>
              <a:t>2.1.4.  Эффективное управление муниципальными финансами</a:t>
            </a:r>
            <a:endParaRPr lang="ru-RU" sz="19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42844" y="1071546"/>
            <a:ext cx="90011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solidFill>
                  <a:srgbClr val="111CFF"/>
                </a:solidFill>
              </a:rPr>
              <a:t>       </a:t>
            </a:r>
            <a:r>
              <a:rPr lang="ru-RU" sz="1600" u="sng" dirty="0" smtClean="0">
                <a:solidFill>
                  <a:srgbClr val="111CFF"/>
                </a:solidFill>
              </a:rPr>
              <a:t> Планируется: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1) Повышение эффективности бюджетных расходов за счет сокращения неэффективных расходов, оптимизации численности работников органов местного самоуправления и муниципальных учреждений.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2) Развитие доходного потенциала: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повышение объемов поступлений налога на доходы физических лиц;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повышение собираемости единого сельскохозяйственного налога за счет расширения деятельности сельскохозяйственных товаропроизводителей;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повышение  собираемости суммы единого налога на вмененный доход  и налогов по патентной системе за счет создания условий для развития малого и среднего предпринимательства;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- усиление работы по погашению задолженности по налоговым платежам;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- повышение эффективности распоряжения муниципальным имуществом и земельными ресурсами за счет их продажи и сдачи в аренду;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- улучшение качества администрирования земельного налога и повышения уровня его собираемости для целей пополнения доходной базы местных бюджетов.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42900" algn="l"/>
                <a:tab pos="409575" algn="l"/>
                <a:tab pos="6302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2.2.1. Создание условий для комфортного проживания граждан.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1000108"/>
            <a:ext cx="6191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жилищно-коммунального комплекса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85688" y="1357298"/>
            <a:ext cx="864403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создание для населения комфортных условий проживания и современной, надежной системы жизнеобеспечения.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600" i="0" u="sng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Содействие обеспечению населения доступным и качественным жильем.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управления жилищным фондом.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 модернизация системы коммунальной инфраструктуры, в том числе на основе государственно-частного партнерства.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эффективности работы коммунального комплекса.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качества предоставляемых потребителям коммунальных услуг.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1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Планируется: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 - проведение работы по разработке и реализации проектов по строительству жилья, в  том числе развивая </a:t>
            </a:r>
            <a:r>
              <a:rPr lang="ru-RU" sz="1600" dirty="0" err="1" smtClean="0">
                <a:solidFill>
                  <a:schemeClr val="tx1"/>
                </a:solidFill>
              </a:rPr>
              <a:t>среднеэтажное</a:t>
            </a:r>
            <a:r>
              <a:rPr lang="ru-RU" sz="1600" dirty="0" smtClean="0">
                <a:solidFill>
                  <a:schemeClr val="tx1"/>
                </a:solidFill>
              </a:rPr>
              <a:t> строительство;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будет продолжена работа по проведению ремонта существующего жилого фонда;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проведение   мероприятий по реконструкции, модернизации существующих и строительству новых сетей коммунальной инфраструктуры;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будет продолжена газификации населённых пунктов </a:t>
            </a:r>
            <a:r>
              <a:rPr lang="ru-RU" sz="1600" dirty="0" err="1" smtClean="0">
                <a:solidFill>
                  <a:schemeClr val="tx1"/>
                </a:solidFill>
              </a:rPr>
              <a:t>Кардымовского</a:t>
            </a:r>
            <a:r>
              <a:rPr lang="ru-RU" sz="1600" dirty="0" smtClean="0">
                <a:solidFill>
                  <a:schemeClr val="tx1"/>
                </a:solidFill>
              </a:rPr>
              <a:t> района;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- в рамках повышения </a:t>
            </a:r>
            <a:r>
              <a:rPr lang="ru-RU" sz="1600" dirty="0" err="1" smtClean="0">
                <a:solidFill>
                  <a:schemeClr val="tx1"/>
                </a:solidFill>
              </a:rPr>
              <a:t>энергоэффективности</a:t>
            </a:r>
            <a:r>
              <a:rPr lang="ru-RU" sz="1600" dirty="0" smtClean="0">
                <a:solidFill>
                  <a:schemeClr val="tx1"/>
                </a:solidFill>
              </a:rPr>
              <a:t> внимание будет направлено на эффективное использование энергоресурсов в бюджетном секторе и в жилищном фонде.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2.2.1. Создание условий для комфортного проживания граждан.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1071546"/>
            <a:ext cx="44503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дорожного хозяйства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4282" y="1428736"/>
            <a:ext cx="892971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создание комфортных и безопасных условий за счет совершенствования и развития улично-дорожной сети на территории муниципального образования «Кардымовский район» в соответствии с потребностями населения района.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80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комфортных и безопасных условий для участников дорожного движения.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содержания и  ремонта улично-дорожной сети.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работ по капитальному ремонту, реконструкции и строительству улично-дорожной сети.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дорожной инфраструктуры.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сохранности объектов  дорожного хозяйства.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tabLst>
                <a:tab pos="539750" algn="l"/>
              </a:tabLst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Планируется: 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- продолжить работы по содержанию, ремонту и строительству улично-дорожной сети.  </a:t>
            </a:r>
          </a:p>
          <a:p>
            <a:pPr indent="450850" algn="just" eaLnBrk="0" hangingPunct="0">
              <a:tabLst>
                <a:tab pos="539750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- осуществить обустройство остановок общественного транспорта на территории района. </a:t>
            </a:r>
          </a:p>
          <a:p>
            <a:pPr lvl="0" indent="450850" algn="just" eaLnBrk="0" hangingPunct="0">
              <a:tabLst>
                <a:tab pos="539750" algn="l"/>
              </a:tabLst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2.2.1. Создание условий для комфортного проживания граждан.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1071546"/>
            <a:ext cx="6254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комфортной среды проживания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1357298"/>
            <a:ext cx="90011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700" i="0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 для повышения качества и комфорта среды проживания на территории муниципального образования «Кардымовский район» путем реализации проектов по благоустройству территорий. 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70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Благоустройство нуждающихся в благоустройстве территорий общего пользования, а также дворовых территорий многоквартирных домов.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Повышение уровня вовлеченности граждан в реализацию проектов по благоустройству  территорий общего пользования.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Улучшение санитарно-гигиенических и экологических условий проживания.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u="sng" dirty="0" smtClean="0">
                <a:solidFill>
                  <a:srgbClr val="111CFF"/>
                </a:solidFill>
                <a:latin typeface="Arial" pitchFamily="34" charset="0"/>
                <a:cs typeface="Arial" pitchFamily="34" charset="0"/>
              </a:rPr>
              <a:t>Планируется: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      -  проведение мероприятий, направленных на повышение уровня благоустройства и санитарного содержания территории района, включая обустройство мест (площадок) накопления твердых коммунальных отходов;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      - проведение работы, ориентированной на привлечение жителей и хозяйствующих субъектов к участию в решении проблем благоустройства через реализацию проектов местных инициатив граждан  за счет федеральных средств.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57200"/>
            <a:ext cx="8072462" cy="487363"/>
          </a:xfrm>
        </p:spPr>
        <p:txBody>
          <a:bodyPr/>
          <a:lstStyle/>
          <a:p>
            <a:pPr indent="450850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1.  Анализ социально-экономического</a:t>
            </a:r>
            <a:r>
              <a:rPr lang="ru-RU" sz="20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муниципального образования и оценка его потенциала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14282" y="1428736"/>
          <a:ext cx="8929718" cy="4876800"/>
        </p:xfrm>
        <a:graphic>
          <a:graphicData uri="http://schemas.openxmlformats.org/drawingml/2006/table">
            <a:tbl>
              <a:tblPr/>
              <a:tblGrid>
                <a:gridCol w="974853"/>
                <a:gridCol w="7954865"/>
              </a:tblGrid>
              <a:tr h="199049">
                <a:tc>
                  <a:txBody>
                    <a:bodyPr/>
                    <a:lstStyle/>
                    <a:p>
                      <a:pPr marL="3150870" indent="-3150870"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Географическое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положение 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и административное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деление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r>
                        <a:rPr lang="ru-RU" sz="2800" b="1" i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Транспортная 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система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imes New Roman"/>
                          <a:ea typeface="Times New Roman"/>
                          <a:cs typeface="Times New Roman"/>
                        </a:rPr>
                        <a:t>SWOT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-анализ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2.2.2. Развитие человеческого потенциала.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1071546"/>
            <a:ext cx="3347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образования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обеспечение условий развития системы образования муниципального образования «Кардымовский район» Смоленской области, гарантирующих права граждан на качественное, доступное, адаптивное образование, основываясь государственным законодательством.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40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предоставления общедоступного и бесплатного дошкольного образования на территории района, повышение его доступности и качества.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предоставления и повышение качества общего образования по основным общеобразовательным программам, обеспечение равного доступа к качественному образованию для всех категорий детей. Повышение эффективности и результативности системы образования.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предоставления, повышение качества и доступности дополнительного образования детей, способного обеспечить дальнейшую самореализацию личности,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еѐ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профессиональное самоопределение.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 и возможностей для успешной социализации и эффективной самореализации детей, развитие их потенциала в интересах общества.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потенциала молодежи путем вовлечения ее в социально-экономическую, общественно-политическую и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социокультурную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жизнь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Кардымовского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системы патриотического воспитания обучающихся образовательных учреждений.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Сохранение кадрового потенциала отрасли, повышение престижности и привлекательности профессий в сфере образования.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материально-технической база образовательных учреждений, в том числе современное оснащение групповых комнат, учебных кабинетов современным учебно-наглядным оборудованием, увеличение уровня информатизации образовательного процесса.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2.2.2. Развитие человеческого потенциала.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1000108"/>
            <a:ext cx="3048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культуры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1379577"/>
            <a:ext cx="90011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5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развитие культурного потенциала муниципального образования «Кардымовский  район» Смоленской области, обеспечение сохранности историко-культурного наследия, обеспечение, сохранение и развитие традиционной народной культуры, доступность населения к информации и услугам, повышение значимости и роли учреждений культуры, создание единого культурного пространства на территории района.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5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25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доступности и качества услуг, оказываемых населению района в сфере культуры.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Сохранение исторического и культурного наследия на территории </a:t>
            </a: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«Кардымовский район» Смоленской области. 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Привлечение населения района к  участию в самодеятельном народном творчестве в целях сохранения нематериального культурного наследия  как части общечеловеческой исторической памяти.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Выявление и поддержка одаренных детей и молодежи.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Обеспечение полноценного комплектования, сохранения и активного использования в интересах общества и государства музейного фонда, фондов общедоступных публичных библиотек в районе.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Предоставление дополнительного образования в области культуры, развитие мотивации личности к познанию и творчеству.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туризма.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Сохранение кадрового потенциала отрасли, повышение престижности и привлекательности профессий в сфере культуры.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материально-технической база учреждений культуры.</a:t>
            </a: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   </a:t>
            </a: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       </a:t>
            </a:r>
            <a:r>
              <a:rPr lang="ru-RU" sz="1250" u="sng" dirty="0" smtClean="0">
                <a:solidFill>
                  <a:srgbClr val="111CFF"/>
                </a:solidFill>
              </a:rPr>
              <a:t>Планируется:</a:t>
            </a: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      - продолжить работу, направленную на повышение доступности и качества услуг, оказываемых населению района в сфере культуры, включая дополнительное образование, на развитие туризма;</a:t>
            </a: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      - продолжить работу по укреплению материально-технической базы образовательных учреждений,  также необходимо будет решить вопрос финансирования строительства в п.Кардымово районного  многофункционального центра культуры.</a:t>
            </a:r>
          </a:p>
          <a:p>
            <a:pPr algn="just"/>
            <a:endParaRPr lang="ru-RU" sz="1250" dirty="0" smtClean="0">
              <a:solidFill>
                <a:schemeClr val="tx1"/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2.2.  Сохранение и развитие человеческого потенциала. </a:t>
            </a:r>
            <a:br>
              <a:rPr lang="ru-RU" sz="1800" dirty="0" smtClean="0"/>
            </a:br>
            <a:r>
              <a:rPr lang="ru-RU" sz="1800" dirty="0" smtClean="0"/>
              <a:t>2.2.2. Развитие человеческого потенциала.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сохранение и укрепление здоровья населения на основе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повышения доступности и качества медицинской помощи 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формирования здорового образа жизни путем создания условий, обеспечивающих возможность для населения вести здоровый образ жизни, систематически заниматься физической культурой и спортом, получить доступ к развитой спортивной инфраструктуре.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i="0" u="sng" strike="noStrike" cap="none" normalizeH="0" baseline="0" dirty="0" smtClean="0">
                <a:ln>
                  <a:noFill/>
                </a:ln>
                <a:solidFill>
                  <a:srgbClr val="111C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1200" i="0" u="sng" strike="noStrike" cap="none" normalizeH="0" baseline="0" dirty="0" smtClean="0">
              <a:ln>
                <a:noFill/>
              </a:ln>
              <a:solidFill>
                <a:srgbClr val="111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Привлечение в район медицинских кадров, в том числе за счет предоставления жилья.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Укрепление материально-технической базы учреждений здравоохранения.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выполнения  плановых показателей по проведению диспансеризации и вакцинации населения.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Пропаганда здорового образа жизни, формирование у населения ответственного отношения к своему здоровью.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и реализация комплекса мер по пропаганде физической культуры и спорта как важнейшей составляющей здорового образа жизни.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и совершенствование физического воспитания различных категорий и групп населения, в том числе в образовательных учреждениях и учреждениях дополнительного образования.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кадрового обеспечения физкультурно-спортивной деятельности.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инфраструктуры сферы физической культуры и спорта и совершенствование финансового обеспечения физкультурно-спортивной деятельности. </a:t>
            </a:r>
          </a:p>
          <a:p>
            <a:pPr marL="288000" indent="450850" algn="just" eaLnBrk="0" hangingPunct="0">
              <a:buFont typeface="Arial" pitchFamily="34" charset="0"/>
              <a:buChar char="•"/>
              <a:tabLst>
                <a:tab pos="630238" algn="l"/>
              </a:tabLst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  </a:t>
            </a:r>
            <a:r>
              <a:rPr lang="ru-RU" sz="1200" u="sng" dirty="0" smtClean="0">
                <a:solidFill>
                  <a:srgbClr val="111CFF"/>
                </a:solidFill>
              </a:rPr>
              <a:t>Планируется: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- продолжить работу по укреплению материально-технической базы учреждений здравоохранения района, а также по разработке мер, направленных на привлечение в район медицинских кадров;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- проведение мероприятий, направленных пропаганду здорового образа жизни, информирование населения о мерах профилактики заболеваний,  о  необходимости проведения вакцинации и прохождения диспансеризации;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- проведение мероприятий, направленных на привлечение широких масс населения к занятиям физической культурой и спортом;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- продолжить работу по укреплению материально-технической базы спортивных сооружений, необходимо также решить вопрос финансирования реконструкции  стадиона, бассейна и здания детско-юношеской спортивной школы.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1000108"/>
            <a:ext cx="5279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здорового образа жизни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Раздел 3. Целевые показатели развития муниципального образования «Кардымовский район» Смоленской области</a:t>
            </a:r>
            <a:endParaRPr lang="ru-RU" sz="1800" dirty="0"/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42844" y="1071546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Этапы реализации Стратегии: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- 1-й этап - 2018-2020 годы;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- 2-й этап - 2021-2025 годы.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42844" y="2714620"/>
          <a:ext cx="8786875" cy="4168139"/>
        </p:xfrm>
        <a:graphic>
          <a:graphicData uri="http://schemas.openxmlformats.org/drawingml/2006/table">
            <a:tbl>
              <a:tblPr/>
              <a:tblGrid>
                <a:gridCol w="3668793"/>
                <a:gridCol w="731523"/>
                <a:gridCol w="735822"/>
                <a:gridCol w="726367"/>
                <a:gridCol w="731523"/>
                <a:gridCol w="731523"/>
                <a:gridCol w="730662"/>
                <a:gridCol w="730662"/>
              </a:tblGrid>
              <a:tr h="1781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Наименование показателей, единица измерения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1-ый этап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2-ый этап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3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2021-2025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934">
                <a:tc gridSpan="8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400"/>
                        <a:buFont typeface="+mj-lt"/>
                        <a:buAutoNum type="romanUcPeriod"/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Основное направление – Развитие экономического потенциала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34">
                <a:tc gridSpan="8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1.1.</a:t>
                      </a:r>
                      <a:r>
                        <a:rPr lang="ru-RU" sz="15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Привлечение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инвестиций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Объем инвестиций в основной капитал (за исключением бюджетных средств) в расчете на 1 жителя, рублей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28262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32692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10177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3537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4333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5515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5515</a:t>
                      </a:r>
                      <a:endParaRPr lang="ru-RU" sz="15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Среднемесячная номинальная начисленная заработная плата работников,  рублей: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крупных и средних предприятий и некоммерческих организаций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16414.2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16292.3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18349.7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19102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19961.6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20959.7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20959.7</a:t>
                      </a:r>
                      <a:endParaRPr lang="ru-RU" sz="15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34">
                <a:tc gridSpan="8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1.2.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Развитие сельского хозяйства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Доля прибыльных сельскохозяйственных организаций в общем их числе,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 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 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4311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показатели развития муниципального образования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«Кардымовский район» Смоленской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8143900" cy="487363"/>
          </a:xfrm>
        </p:spPr>
        <p:txBody>
          <a:bodyPr/>
          <a:lstStyle/>
          <a:p>
            <a:r>
              <a:rPr lang="ru-RU" sz="1800" dirty="0" smtClean="0"/>
              <a:t>Раздел 4. Механизмы реализации Стратегии муниципального образования «Кардымовский район» Смоленской области</a:t>
            </a:r>
            <a:endParaRPr lang="ru-RU" sz="1800" dirty="0"/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42844" y="1142984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  для реализации Стратегии:</a:t>
            </a:r>
            <a:endParaRPr kumimoji="0" lang="ru-RU" sz="1350" i="0" u="sng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план мероприятий по реализации Стратегии;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прогноз социально-экономического развития муниципального образования «Кардымовский район» Смоленской области на среднесрочный период;</a:t>
            </a: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муниципальные программы.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Внесение изменений в  Стратегию:</a:t>
            </a:r>
          </a:p>
          <a:p>
            <a:pPr lvl="0" indent="450850" algn="just" eaLnBrk="0" hangingPunct="0"/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случае возникновения причин, влияющих на ее актуальность или обусловливающих невозможность ее реализации,</a:t>
            </a:r>
          </a:p>
          <a:p>
            <a:pPr indent="450850" algn="just" eaLnBrk="0" hangingPunct="0"/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первые изменения - не ранее, чем через один год после утверждения Стратегии, и связаны исключительно с уточнением выбранных направлений развития и дополнением необходимых мероприятий.</a:t>
            </a:r>
          </a:p>
          <a:p>
            <a:pPr indent="450850" algn="just" eaLnBrk="0" hangingPunct="0"/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периодичность внесения изменений - не реже трех лет, но не чаще одного раза в год.</a:t>
            </a:r>
            <a:endParaRPr lang="ru-RU" sz="13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>
              <a:buFontTx/>
              <a:buChar char="-"/>
            </a:pP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Финансовое</a:t>
            </a:r>
            <a:r>
              <a:rPr kumimoji="0" lang="ru-RU" sz="1350" i="0" u="sng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реализации Стратегии:</a:t>
            </a:r>
            <a:endParaRPr kumimoji="0" lang="ru-RU" sz="1350" i="0" u="sng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</a:t>
            </a: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редства консолидированного</a:t>
            </a:r>
            <a:r>
              <a:rPr kumimoji="0" lang="ru-RU" sz="135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бюджета </a:t>
            </a: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«Кардымовский район» Смоленской области,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средства областного и федеральных бюджетов в рамках реализации государственных программ Смоленской области,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частные инвестиции </a:t>
            </a: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 реализации</a:t>
            </a:r>
            <a:r>
              <a:rPr kumimoji="0" lang="ru-RU" sz="135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проектов </a:t>
            </a:r>
            <a:r>
              <a:rPr kumimoji="0" lang="ru-RU" sz="13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государственно-частного партнерства.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3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Зоны ответственности:</a:t>
            </a:r>
          </a:p>
          <a:p>
            <a:pPr lvl="0" indent="450850" algn="just" eaLnBrk="0" hangingPunct="0"/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общая координация  и сводное планирование мероприятий - Глава муниципального образования «Кардымовский район» Смоленской области.</a:t>
            </a:r>
            <a:endParaRPr lang="ru-RU" sz="13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3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реализация мероприятий Стратегии, а также достижение показателей - руководители соответствующих структурных подразделений Администрации</a:t>
            </a:r>
            <a:endParaRPr lang="ru-RU" sz="13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1.1. Географическое</a:t>
            </a:r>
            <a:r>
              <a:rPr lang="ru-RU" sz="2000" dirty="0" smtClean="0">
                <a:ea typeface="Times New Roman"/>
                <a:cs typeface="Times New Roman"/>
              </a:rPr>
              <a:t> положение и административное деление 1.2.Транспортная система</a:t>
            </a:r>
            <a:br>
              <a:rPr lang="ru-RU" sz="2000" dirty="0" smtClean="0">
                <a:ea typeface="Times New Roman"/>
                <a:cs typeface="Times New Roman"/>
              </a:rPr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xfrm>
            <a:off x="2928926" y="6537325"/>
            <a:ext cx="2133600" cy="320675"/>
          </a:xfrm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pic>
        <p:nvPicPr>
          <p:cNvPr id="37" name="Рисунок 36" descr="Кардымовский р-н.png"/>
          <p:cNvPicPr>
            <a:picLocks noChangeAspect="1"/>
          </p:cNvPicPr>
          <p:nvPr/>
        </p:nvPicPr>
        <p:blipFill>
          <a:blip r:embed="rId3" cstate="print">
            <a:lum bright="-3000"/>
          </a:blip>
          <a:stretch>
            <a:fillRect/>
          </a:stretch>
        </p:blipFill>
        <p:spPr>
          <a:xfrm>
            <a:off x="3643306" y="1142984"/>
            <a:ext cx="5500694" cy="47193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715008" y="4549676"/>
            <a:ext cx="385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u="sng" dirty="0">
                <a:solidFill>
                  <a:schemeClr val="tx1"/>
                </a:solidFill>
                <a:cs typeface="Arial" pitchFamily="34" charset="0"/>
              </a:rPr>
              <a:t>Площадь района</a:t>
            </a:r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E20000"/>
                </a:solidFill>
                <a:cs typeface="Arial" pitchFamily="34" charset="0"/>
              </a:rPr>
              <a:t>1093,8 кв.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u="sng" dirty="0" smtClean="0">
                <a:solidFill>
                  <a:schemeClr val="tx1"/>
                </a:solidFill>
                <a:cs typeface="Arial" pitchFamily="34" charset="0"/>
              </a:rPr>
              <a:t>Протяженность</a:t>
            </a:r>
            <a:r>
              <a:rPr lang="ru-RU" sz="1800" b="1" u="sng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с запада на восток </a:t>
            </a:r>
            <a:r>
              <a:rPr lang="ru-RU" sz="1800" b="1" dirty="0">
                <a:solidFill>
                  <a:srgbClr val="E20000"/>
                </a:solidFill>
                <a:cs typeface="Arial" pitchFamily="34" charset="0"/>
              </a:rPr>
              <a:t>42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с севера на юг </a:t>
            </a:r>
            <a:r>
              <a:rPr lang="ru-RU" sz="1800" b="1" dirty="0">
                <a:solidFill>
                  <a:srgbClr val="E20000"/>
                </a:solidFill>
                <a:cs typeface="Arial" pitchFamily="34" charset="0"/>
              </a:rPr>
              <a:t>48 </a:t>
            </a:r>
            <a:r>
              <a:rPr lang="ru-RU" sz="1800" b="1" dirty="0" smtClean="0">
                <a:solidFill>
                  <a:srgbClr val="E20000"/>
                </a:solidFill>
                <a:cs typeface="Arial" pitchFamily="34" charset="0"/>
              </a:rPr>
              <a:t>км</a:t>
            </a:r>
          </a:p>
          <a:p>
            <a:r>
              <a:rPr lang="ru-RU" sz="1800" b="1" u="sng" dirty="0" smtClean="0">
                <a:solidFill>
                  <a:schemeClr val="tx1"/>
                </a:solidFill>
              </a:rPr>
              <a:t>Расстояние от п. Кардымово до: </a:t>
            </a:r>
            <a:r>
              <a:rPr lang="ru-RU" sz="1800" b="1" dirty="0" smtClean="0">
                <a:solidFill>
                  <a:schemeClr val="tx1"/>
                </a:solidFill>
              </a:rPr>
              <a:t>   Смоленска - </a:t>
            </a:r>
            <a:r>
              <a:rPr lang="ru-RU" sz="1800" b="1" dirty="0" smtClean="0">
                <a:solidFill>
                  <a:srgbClr val="E20000"/>
                </a:solidFill>
              </a:rPr>
              <a:t>25 км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Москвы – </a:t>
            </a:r>
            <a:r>
              <a:rPr lang="en-US" sz="1800" b="1" dirty="0" smtClean="0">
                <a:solidFill>
                  <a:srgbClr val="E20000"/>
                </a:solidFill>
              </a:rPr>
              <a:t>3</a:t>
            </a:r>
            <a:r>
              <a:rPr lang="ru-RU" sz="1800" b="1" dirty="0" smtClean="0">
                <a:solidFill>
                  <a:srgbClr val="E20000"/>
                </a:solidFill>
              </a:rPr>
              <a:t>5</a:t>
            </a:r>
            <a:r>
              <a:rPr lang="en-US" sz="1800" b="1" dirty="0" smtClean="0">
                <a:solidFill>
                  <a:srgbClr val="E20000"/>
                </a:solidFill>
              </a:rPr>
              <a:t>0</a:t>
            </a:r>
            <a:r>
              <a:rPr lang="ru-RU" sz="1800" b="1" dirty="0" smtClean="0">
                <a:solidFill>
                  <a:srgbClr val="E20000"/>
                </a:solidFill>
              </a:rPr>
              <a:t> км</a:t>
            </a:r>
            <a:endParaRPr lang="ru-RU" sz="1800" b="1" dirty="0">
              <a:solidFill>
                <a:srgbClr val="E20000"/>
              </a:solidFill>
              <a:cs typeface="Arial" pitchFamily="34" charset="0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1142984"/>
            <a:ext cx="4572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Сильные </a:t>
            </a:r>
            <a:r>
              <a:rPr kumimoji="0" lang="ru-RU" sz="18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сороны</a:t>
            </a: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1) Близость г. Смоленска и Московского региона.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Через район проходят :</a:t>
            </a:r>
          </a:p>
          <a:p>
            <a:pPr indent="450850" eaLnBrk="0" hangingPunct="0"/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автомобильная магистраль </a:t>
            </a:r>
            <a:r>
              <a:rPr kumimoji="0" lang="ru-RU" sz="1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М-1 «Беларусь», </a:t>
            </a:r>
            <a:endParaRPr lang="ru-RU" sz="18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автодорога регионального значения  «Смоленск – Вязьма – Зубцов,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железная дорога направления Москва - Западная Европа.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3)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Через район проходят :</a:t>
            </a:r>
          </a:p>
          <a:p>
            <a:endParaRPr lang="ru-RU" sz="1800" u="sng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газопровод «Ямал-Европа», </a:t>
            </a:r>
          </a:p>
          <a:p>
            <a:pPr lvl="0"/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-  нефтяной трубопровод  «Балтийская трубопроводная система (БТС-2)»;</a:t>
            </a:r>
          </a:p>
          <a:p>
            <a:pPr lvl="0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4643446"/>
            <a:ext cx="557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ea typeface="Times New Roman"/>
                <a:cs typeface="Times New Roman"/>
              </a:rPr>
              <a:t>1.3. Экономика.</a:t>
            </a:r>
            <a:br>
              <a:rPr lang="ru-RU" sz="2000" dirty="0" smtClean="0">
                <a:ea typeface="Times New Roman"/>
                <a:cs typeface="Times New Roman"/>
              </a:rPr>
            </a:b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357158" y="1164134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u="sng" dirty="0" smtClean="0">
                <a:solidFill>
                  <a:schemeClr val="tx1"/>
                </a:solidFill>
              </a:rPr>
              <a:t>Анализ по направлениям:</a:t>
            </a:r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1.3.1. Природно-ресурсный потенциал.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1.3.2. Трудовой потенциал.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1.3.3. Бюджетная обеспеченность.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1.3.4. Структура экономики района (промышленность,                       сельское хозяйство, потребительский рынок).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1.3.5. Инвестиционный потенциал.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1.3.6. Малое и среднее предпринимательство.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ea typeface="Times New Roman"/>
                <a:cs typeface="Times New Roman"/>
              </a:rPr>
              <a:t>1.3. Экономика.</a:t>
            </a:r>
            <a:br>
              <a:rPr lang="ru-RU" sz="2000" dirty="0" smtClean="0">
                <a:ea typeface="Times New Roman"/>
                <a:cs typeface="Times New Roman"/>
              </a:rPr>
            </a:br>
            <a:r>
              <a:rPr lang="ru-RU" sz="2000" dirty="0" smtClean="0">
                <a:ea typeface="Times New Roman"/>
                <a:cs typeface="Times New Roman"/>
              </a:rPr>
              <a:t> 1.3.1. Природно-ресурсный потенциал</a:t>
            </a: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1285860"/>
            <a:ext cx="914400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Сильные стороны: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наличие лесов, рек и озер;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наличие полезных ископаемых: песчано-гравийной смеси, глины, торфа;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умеренно мягкий климат, характеризующейся теплым летом и умеренно-холодной зимой.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Слабые стороны: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отсутствие информации о запасах сырьевых ресурсов.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/>
              <a:t>1.3. Экономика.</a:t>
            </a:r>
            <a:br>
              <a:rPr lang="ru-RU" sz="2000" dirty="0" smtClean="0"/>
            </a:br>
            <a:r>
              <a:rPr lang="ru-RU" sz="2000" dirty="0" smtClean="0"/>
              <a:t>1.3.2. Трудовой потенциал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715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Среднегодовая численность населения  - </a:t>
            </a:r>
            <a:r>
              <a:rPr lang="ru-RU" sz="1800" dirty="0" smtClean="0">
                <a:solidFill>
                  <a:srgbClr val="C00000"/>
                </a:solidFill>
              </a:rPr>
              <a:t>12632 чел.</a:t>
            </a:r>
            <a:r>
              <a:rPr lang="ru-RU" sz="1800" dirty="0" smtClean="0">
                <a:solidFill>
                  <a:schemeClr val="tx1"/>
                </a:solidFill>
              </a:rPr>
              <a:t>, в т. ч. в  г/</a:t>
            </a:r>
            <a:r>
              <a:rPr lang="ru-RU" sz="1800" dirty="0" err="1" smtClean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 – 5 тыс.чел.,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в с/</a:t>
            </a:r>
            <a:r>
              <a:rPr lang="ru-RU" sz="1800" dirty="0" err="1" smtClean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 - 7,6 тыс. чел.</a:t>
            </a:r>
            <a:endParaRPr lang="ru-RU" sz="18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14282" y="1714488"/>
          <a:ext cx="8643998" cy="1604565"/>
        </p:xfrm>
        <a:graphic>
          <a:graphicData uri="http://schemas.openxmlformats.org/drawingml/2006/table">
            <a:tbl>
              <a:tblPr/>
              <a:tblGrid>
                <a:gridCol w="4714908"/>
                <a:gridCol w="1591270"/>
                <a:gridCol w="866597"/>
                <a:gridCol w="866597"/>
                <a:gridCol w="604626"/>
              </a:tblGrid>
              <a:tr h="211149"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Ед.измерения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169">
                <a:tc>
                  <a:txBody>
                    <a:bodyPr/>
                    <a:lstStyle/>
                    <a:p>
                      <a:pPr marL="21590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экономически активного населения в трудоспособном возрасте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человек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5943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5969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5842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41">
                <a:tc>
                  <a:txBody>
                    <a:bodyPr/>
                    <a:lstStyle/>
                    <a:p>
                      <a:pPr marL="21590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безработных, </a:t>
                      </a: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зарегистриро-ванных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службе занятости на конец года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человек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149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136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2">
                <a:tc>
                  <a:txBody>
                    <a:bodyPr/>
                    <a:lstStyle/>
                    <a:p>
                      <a:pPr marL="21590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регистрируемой безработицы 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2,51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2,75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2,33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4">
                <a:tc>
                  <a:txBody>
                    <a:bodyPr/>
                    <a:lstStyle/>
                    <a:p>
                      <a:pPr marL="21590" algn="just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Коэффициент напряженности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 на вакансию</a:t>
                      </a:r>
                      <a:endParaRPr lang="ru-RU" sz="13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4,8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3441680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Сильные стороны:</a:t>
            </a:r>
            <a:endParaRPr kumimoji="0" lang="ru-RU" sz="1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наличие  достаточного количества трудовых ресурсов,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близость областного центра, что позволяет привлекать дополнительные трудовые ресурсы.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  <a:endParaRPr kumimoji="0" lang="ru-RU" sz="18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происходит отток экономически активной части населения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Кардымовского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с целью поиска работы в города Смоленск и Москва(где больше возможностей найти работу, выше уровень заработной платы);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наблюдается  острый дефицит квалифицированных кадров в сфере сельского хозяйства, здравоохранения, образования и культуры.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8143900" cy="487363"/>
          </a:xfrm>
        </p:spPr>
        <p:txBody>
          <a:bodyPr/>
          <a:lstStyle/>
          <a:p>
            <a:pPr indent="21590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1.3.Экономика</a:t>
            </a:r>
            <a:b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1.3.3. Бюджетная обеспеченность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27695" name="Номер слайда 5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37238C-A75D-45C1-BA4E-704AF93A9EB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7653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6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0" y="928670"/>
          <a:ext cx="9144001" cy="3176620"/>
        </p:xfrm>
        <a:graphic>
          <a:graphicData uri="http://schemas.openxmlformats.org/drawingml/2006/table">
            <a:tbl>
              <a:tblPr/>
              <a:tblGrid>
                <a:gridCol w="6839414"/>
                <a:gridCol w="817756"/>
                <a:gridCol w="743415"/>
                <a:gridCol w="743416"/>
              </a:tblGrid>
              <a:tr h="1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1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Доходы, всего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271,9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279,9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282,6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2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т. </a:t>
                      </a:r>
                      <a:r>
                        <a:rPr lang="ru-RU" sz="1200" b="1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ч.:</a:t>
                      </a:r>
                      <a:r>
                        <a:rPr lang="ru-RU" sz="12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Собственные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доходы, млн. </a:t>
                      </a:r>
                      <a:r>
                        <a:rPr lang="ru-RU" sz="12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58,4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справки:   Доля собственных доходов, %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Н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алоги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прибыль, доходы,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34,4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Доходы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использования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муниципального имущества,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Доходы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продажи материальных и нематериальных активов,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Безвозмездные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поступления,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215,9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221,5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223,0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Расходы, всего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277,1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268,2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283,7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2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т.ч: </a:t>
                      </a:r>
                      <a:r>
                        <a:rPr lang="ru-RU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Общегосударственные вопросы, млн. руб.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48,4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43,3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44,2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marL="540385" indent="-540385">
                        <a:spcAft>
                          <a:spcPts val="0"/>
                        </a:spcAft>
                      </a:pPr>
                      <a:r>
                        <a:rPr lang="ru-RU" sz="1200" b="1" i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и</a:t>
                      </a:r>
                      <a:r>
                        <a:rPr lang="ru-RU" sz="12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 </a:t>
                      </a: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них: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функционирование местных    администраций,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29,4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28,3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Н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ациональная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экономика,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Жилищно-коммунальное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Образование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143,3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130,7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Культура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кинематография,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22,6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22,0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28,2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Социальная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политика, млн. руб.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21,3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19,9</a:t>
                      </a: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 исполнения бюджета (дефицит(-) / </a:t>
                      </a:r>
                      <a:r>
                        <a:rPr lang="ru-RU" sz="1200" b="1" i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(+)), млн. руб.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-5,2</a:t>
                      </a:r>
                      <a:endParaRPr lang="ru-RU"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11,7</a:t>
                      </a:r>
                      <a:endParaRPr lang="ru-RU"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-1,0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261" marR="33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" y="4072622"/>
            <a:ext cx="914399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Сильные стороны: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12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рост  доходов  бюджета за счет  увеличения налоговой части;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12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увеличение доли собственных доходов;</a:t>
            </a:r>
          </a:p>
          <a:p>
            <a:pPr lvl="0" indent="450850" algn="just">
              <a:tabLst>
                <a:tab pos="450850" algn="l"/>
              </a:tabLst>
            </a:pPr>
            <a:r>
              <a:rPr lang="ru-RU" sz="1250" dirty="0" smtClean="0">
                <a:solidFill>
                  <a:schemeClr val="tx1"/>
                </a:solidFill>
              </a:rPr>
              <a:t>- увеличение безвозмездных  поступлений</a:t>
            </a:r>
            <a:r>
              <a:rPr lang="ru-RU" sz="125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0850" algn="just">
              <a:buFontTx/>
              <a:buChar char="-"/>
              <a:tabLst>
                <a:tab pos="450850" algn="l"/>
              </a:tabLst>
            </a:pPr>
            <a:endParaRPr lang="ru-RU" sz="125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12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Слабые стороны: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2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дотационность</a:t>
            </a: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бюджета района,  высокая зависимость от областного бюджета;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низкая эффективность мер, принимаемых по легализации скрытой заработной  платы, из-за отсутствия рычагов воздействия на предпринимателей;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неэффективное использование муниципального имущества из-за его неудовлетворительного состояния;   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уклонение граждан от регистрации прав на принадлежащие им объекты капитального строительства, а также умышленное затягивание ввода в эксплуатацию фактически построенных индивидуальных жилых домов, что приводит к уменьшению налогооблагаемой базы по налогу на имущество.</a:t>
            </a:r>
            <a:endParaRPr kumimoji="0" lang="ru-RU" sz="12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7gl">
  <a:themeElements>
    <a:clrScheme name="cdb2004117gl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cdb2004117g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22236</TotalTime>
  <Words>5239</Words>
  <Application>Microsoft Office PowerPoint</Application>
  <PresentationFormat>Экран (4:3)</PresentationFormat>
  <Paragraphs>991</Paragraphs>
  <Slides>44</Slides>
  <Notes>44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cdb2004117gl</vt:lpstr>
      <vt:lpstr>Диаграмма</vt:lpstr>
      <vt:lpstr>Слайд 1</vt:lpstr>
      <vt:lpstr>Структура стратегии</vt:lpstr>
      <vt:lpstr>Структура стратегии</vt:lpstr>
      <vt:lpstr>Раздел 1.  Анализ социально-экономического развития муниципального образования и оценка его потенциала. </vt:lpstr>
      <vt:lpstr> 1.1. Географическое положение и административное деление 1.2.Транспортная система </vt:lpstr>
      <vt:lpstr>1.3. Экономика. </vt:lpstr>
      <vt:lpstr>1.3. Экономика.  1.3.1. Природно-ресурсный потенциал</vt:lpstr>
      <vt:lpstr>1.3. Экономика. 1.3.2. Трудовой потенциал</vt:lpstr>
      <vt:lpstr>1.3.Экономика 1.3.3. Бюджетная обеспеченность</vt:lpstr>
      <vt:lpstr>1.3. Экономика. 1.3.4. Структура экономики</vt:lpstr>
      <vt:lpstr>1.3.4. Структура экономики.  Промышленность и потребительский рынок.</vt:lpstr>
      <vt:lpstr>Экономика</vt:lpstr>
      <vt:lpstr>1.3.4.Структура экономики.  Сельское хозяйство</vt:lpstr>
      <vt:lpstr>1.3.Экономика.  1.3.5. Инвестиционный потенциал.</vt:lpstr>
      <vt:lpstr>1.3.Экономика.  1.3.6. Малое и среднее предпринимательство.</vt:lpstr>
      <vt:lpstr>1.4. Социальная сфера.</vt:lpstr>
      <vt:lpstr>1.4. Социальная сфера. 1.4.1. Человеческий потенциал.  1.4.2. Доходы населения</vt:lpstr>
      <vt:lpstr>1.4. Социальная сфера. 1.4.3. Жилищное хозяйство.</vt:lpstr>
      <vt:lpstr>1.4. Социальная сфера. 1.4.4. Коммунальное хозяйство.</vt:lpstr>
      <vt:lpstr>1.4. Социальная сфера. 1.4.5. Дорожное хозяйство.</vt:lpstr>
      <vt:lpstr>1.4. Социальная сфера. 1.4.6. Образование.</vt:lpstr>
      <vt:lpstr>1.4. Социальная сфера. 1.4.7. Здравоохранение.</vt:lpstr>
      <vt:lpstr>1.4. Социальная сфера. 1.4.8. Культура.</vt:lpstr>
      <vt:lpstr>1.4. Социальная сфера. 1.4.9. Физическая культура и спорт.</vt:lpstr>
      <vt:lpstr>1.5. SWOT-анализ социально-экономического развития муниципального образования </vt:lpstr>
      <vt:lpstr>1.5. SWOT-анализ социально-экономического развития муниципального образования </vt:lpstr>
      <vt:lpstr>1.5. SWOT-анализ социально-экономического развития муниципального образования </vt:lpstr>
      <vt:lpstr>1.5. SWOT-анализ социально-экономического развития муниципального образования </vt:lpstr>
      <vt:lpstr>1.5. SWOT-анализ социально-экономического развития муниципального образования </vt:lpstr>
      <vt:lpstr>Раздел 2. Цель,  направления и приоритеты развития муниципального образования  муниципального образования «Кардымовский район» Смоленской области </vt:lpstr>
      <vt:lpstr>2.1.  Развитие экономического потенциала.  2.1.1.  Привлечение инвестиций. </vt:lpstr>
      <vt:lpstr>2.1.  Развитие экономического потенциала.  2.1.2.  Развитие сельского хозяйства. </vt:lpstr>
      <vt:lpstr>2.1.  Развитие экономического потенциала.  2.1.2.  Развитие сельского хозяйства. </vt:lpstr>
      <vt:lpstr>2.1.  Развитие экономического потенциала.  2.1.3.  Создание условий для развития малого бизнеса. </vt:lpstr>
      <vt:lpstr>2.1.  Развитие экономического потенциала.  2.1.4.  Эффективное управление муниципальными финансами</vt:lpstr>
      <vt:lpstr>2.1.  Развитие экономического потенциала.  2.1.4.  Эффективное управление муниципальными финансами</vt:lpstr>
      <vt:lpstr>2.2.  Сохранение и развитие человеческого потенциала.  2.2.1. Создание условий для комфортного проживания граждан.</vt:lpstr>
      <vt:lpstr>2.2.  Сохранение и развитие человеческого потенциала.  2.2.1. Создание условий для комфортного проживания граждан.</vt:lpstr>
      <vt:lpstr>2.2.  Сохранение и развитие человеческого потенциала.  2.2.1. Создание условий для комфортного проживания граждан.</vt:lpstr>
      <vt:lpstr>2.2.  Сохранение и развитие человеческого потенциала.  2.2.2. Развитие человеческого потенциала.</vt:lpstr>
      <vt:lpstr>2.2.  Сохранение и развитие человеческого потенциала.  2.2.2. Развитие человеческого потенциала.</vt:lpstr>
      <vt:lpstr>2.2.  Сохранение и развитие человеческого потенциала.  2.2.2. Развитие человеческого потенциала.</vt:lpstr>
      <vt:lpstr>Раздел 3. Целевые показатели развития муниципального образования «Кардымовский район» Смоленской области</vt:lpstr>
      <vt:lpstr>Раздел 4. Механизмы реализации Стратегии муниципального образования «Кардымовский район» Смоленской области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n-econ</cp:lastModifiedBy>
  <cp:revision>2441</cp:revision>
  <dcterms:created xsi:type="dcterms:W3CDTF">2011-07-14T05:28:34Z</dcterms:created>
  <dcterms:modified xsi:type="dcterms:W3CDTF">2018-10-25T05:51:38Z</dcterms:modified>
</cp:coreProperties>
</file>